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21"/>
  </p:notesMasterIdLst>
  <p:handoutMasterIdLst>
    <p:handoutMasterId r:id="rId22"/>
  </p:handoutMasterIdLst>
  <p:sldIdLst>
    <p:sldId id="1663" r:id="rId5"/>
    <p:sldId id="2051" r:id="rId6"/>
    <p:sldId id="1524" r:id="rId7"/>
    <p:sldId id="2056" r:id="rId8"/>
    <p:sldId id="2057" r:id="rId9"/>
    <p:sldId id="2061" r:id="rId10"/>
    <p:sldId id="2059" r:id="rId11"/>
    <p:sldId id="2060" r:id="rId12"/>
    <p:sldId id="2066" r:id="rId13"/>
    <p:sldId id="2055" r:id="rId14"/>
    <p:sldId id="2062" r:id="rId15"/>
    <p:sldId id="2065" r:id="rId16"/>
    <p:sldId id="2068" r:id="rId17"/>
    <p:sldId id="2069" r:id="rId18"/>
    <p:sldId id="2067" r:id="rId19"/>
    <p:sldId id="1532" r:id="rId20"/>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51"/>
            <p14:sldId id="1524"/>
            <p14:sldId id="2056"/>
            <p14:sldId id="2057"/>
            <p14:sldId id="2061"/>
            <p14:sldId id="2059"/>
            <p14:sldId id="2060"/>
            <p14:sldId id="2066"/>
            <p14:sldId id="2055"/>
            <p14:sldId id="2062"/>
            <p14:sldId id="2065"/>
            <p14:sldId id="2068"/>
            <p14:sldId id="2069"/>
            <p14:sldId id="2067"/>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700E"/>
    <a:srgbClr val="FFFFFF"/>
    <a:srgbClr val="000000"/>
    <a:srgbClr val="30E5D0"/>
    <a:srgbClr val="50E6FF"/>
    <a:srgbClr val="0069BA"/>
    <a:srgbClr val="9BF00B"/>
    <a:srgbClr val="0F780F"/>
    <a:srgbClr val="107E10"/>
    <a:srgbClr val="A3A3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01" autoAdjust="0"/>
    <p:restoredTop sz="78710" autoAdjust="0"/>
  </p:normalViewPr>
  <p:slideViewPr>
    <p:cSldViewPr snapToGrid="0">
      <p:cViewPr varScale="1">
        <p:scale>
          <a:sx n="196" d="100"/>
          <a:sy n="196" d="100"/>
        </p:scale>
        <p:origin x="2124" y="168"/>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5/28/2020 5:21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5/28/2020 5:20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EAn9RTQCBQM"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Preparation: Watch </a:t>
            </a:r>
            <a:r>
              <a:rPr lang="en-IE" dirty="0">
                <a:hlinkClick r:id="rId3"/>
              </a:rPr>
              <a:t>https://www.youtube.com/watch?v=EAn9RTQCBQM</a:t>
            </a:r>
            <a:r>
              <a:rPr lang="en-IE" dirty="0"/>
              <a:t> it's very good</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6/1/2020 11:31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a:p>
            <a:r>
              <a:rPr lang="en-IE" dirty="0"/>
              <a:t>[Note: Was originally going to include section on Parallelization using PowerShell Workflow, but given time limit of just 45 minutes for this session, that's not going to fit.]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6/1/2020 11:35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621934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5/28/2020 5:20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470583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5/29/2020 5:52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5529287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5/29/2020 1:02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715936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5/28/2020 5:20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8243051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5/28/2020 5:20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16</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dirty="0"/>
              <a:t>Partner Technical Boot Camp</a:t>
            </a:r>
          </a:p>
        </p:txBody>
      </p:sp>
      <p:sp>
        <p:nvSpPr>
          <p:cNvPr id="5" name="Text Placeholder 4"/>
          <p:cNvSpPr>
            <a:spLocks noGrp="1"/>
          </p:cNvSpPr>
          <p:nvPr>
            <p:ph type="body" sz="quarter" idx="12"/>
          </p:nvPr>
        </p:nvSpPr>
        <p:spPr>
          <a:xfrm>
            <a:off x="582042" y="3962400"/>
            <a:ext cx="4164583" cy="677108"/>
          </a:xfrm>
        </p:spPr>
        <p:txBody>
          <a:bodyPr/>
          <a:lstStyle/>
          <a:p>
            <a:r>
              <a:rPr lang="en-US" dirty="0"/>
              <a:t>Leveraging Runbooks to Automate Azure Tasks</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3150413"/>
            <a:ext cx="4159950" cy="553998"/>
          </a:xfrm>
        </p:spPr>
        <p:txBody>
          <a:bodyPr/>
          <a:lstStyle/>
          <a:p>
            <a:r>
              <a:rPr lang="en-US" dirty="0"/>
              <a:t>Child Runbooks</a:t>
            </a:r>
          </a:p>
        </p:txBody>
      </p:sp>
    </p:spTree>
    <p:extLst>
      <p:ext uri="{BB962C8B-B14F-4D97-AF65-F5344CB8AC3E}">
        <p14:creationId xmlns:p14="http://schemas.microsoft.com/office/powerpoint/2010/main" val="5756490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640C-3207-4839-AF14-FD5141BEB2F4}"/>
              </a:ext>
            </a:extLst>
          </p:cNvPr>
          <p:cNvSpPr>
            <a:spLocks noGrp="1"/>
          </p:cNvSpPr>
          <p:nvPr>
            <p:ph type="title"/>
          </p:nvPr>
        </p:nvSpPr>
        <p:spPr/>
        <p:txBody>
          <a:bodyPr/>
          <a:lstStyle/>
          <a:p>
            <a:r>
              <a:rPr lang="en-IE" dirty="0"/>
              <a:t>Child Runbooks</a:t>
            </a:r>
          </a:p>
        </p:txBody>
      </p:sp>
      <p:sp>
        <p:nvSpPr>
          <p:cNvPr id="4" name="Content Placeholder 3">
            <a:extLst>
              <a:ext uri="{FF2B5EF4-FFF2-40B4-BE49-F238E27FC236}">
                <a16:creationId xmlns:a16="http://schemas.microsoft.com/office/drawing/2014/main" id="{E7BAD0FC-C91F-48F7-9361-EBDCB7AA6CC9}"/>
              </a:ext>
            </a:extLst>
          </p:cNvPr>
          <p:cNvSpPr>
            <a:spLocks noGrp="1"/>
          </p:cNvSpPr>
          <p:nvPr>
            <p:ph sz="quarter" idx="10"/>
          </p:nvPr>
        </p:nvSpPr>
        <p:spPr>
          <a:xfrm>
            <a:off x="584200" y="1435100"/>
            <a:ext cx="11018838" cy="3902607"/>
          </a:xfrm>
        </p:spPr>
        <p:txBody>
          <a:bodyPr/>
          <a:lstStyle/>
          <a:p>
            <a:r>
              <a:rPr lang="en-IE" dirty="0"/>
              <a:t>Invoke one runbook from another</a:t>
            </a:r>
          </a:p>
          <a:p>
            <a:endParaRPr lang="en-IE" dirty="0"/>
          </a:p>
          <a:p>
            <a:r>
              <a:rPr lang="en-IE" dirty="0"/>
              <a:t>Example scenarios</a:t>
            </a:r>
          </a:p>
          <a:p>
            <a:pPr marL="457200" indent="-457200">
              <a:buFont typeface="Arial" panose="020B0604020202020204" pitchFamily="34" charset="0"/>
              <a:buChar char="•"/>
            </a:pPr>
            <a:r>
              <a:rPr lang="en-IE" dirty="0"/>
              <a:t>Decompose complex tasks</a:t>
            </a:r>
          </a:p>
          <a:p>
            <a:pPr marL="457200" indent="-457200">
              <a:buFont typeface="Arial" panose="020B0604020202020204" pitchFamily="34" charset="0"/>
              <a:buChar char="•"/>
            </a:pPr>
            <a:r>
              <a:rPr lang="en-IE" dirty="0"/>
              <a:t>Reusable scripts</a:t>
            </a:r>
          </a:p>
          <a:p>
            <a:pPr marL="457200" indent="-457200">
              <a:buFont typeface="Arial" panose="020B0604020202020204" pitchFamily="34" charset="0"/>
              <a:buChar char="•"/>
            </a:pPr>
            <a:r>
              <a:rPr lang="en-IE" dirty="0"/>
              <a:t>Parallelize repeated activities</a:t>
            </a:r>
          </a:p>
          <a:p>
            <a:pPr marL="914400" lvl="1" indent="-457200">
              <a:buFont typeface="Arial" panose="020B0604020202020204" pitchFamily="34" charset="0"/>
              <a:buChar char="•"/>
            </a:pPr>
            <a:r>
              <a:rPr lang="en-IE" dirty="0"/>
              <a:t>For example, applying a change to several subscriptions or tenants</a:t>
            </a:r>
          </a:p>
          <a:p>
            <a:pPr marL="457200" indent="-457200">
              <a:buFont typeface="Arial" panose="020B0604020202020204" pitchFamily="34" charset="0"/>
              <a:buChar char="•"/>
            </a:pPr>
            <a:r>
              <a:rPr lang="en-IE" dirty="0"/>
              <a:t>Work around 3-hour 'fair share' limit</a:t>
            </a:r>
          </a:p>
        </p:txBody>
      </p:sp>
    </p:spTree>
    <p:extLst>
      <p:ext uri="{BB962C8B-B14F-4D97-AF65-F5344CB8AC3E}">
        <p14:creationId xmlns:p14="http://schemas.microsoft.com/office/powerpoint/2010/main" val="188833938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Two Approaches</a:t>
            </a:r>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1977141315"/>
              </p:ext>
            </p:extLst>
          </p:nvPr>
        </p:nvGraphicFramePr>
        <p:xfrm>
          <a:off x="584200" y="1435101"/>
          <a:ext cx="11018520" cy="4965699"/>
        </p:xfrm>
        <a:graphic>
          <a:graphicData uri="http://schemas.openxmlformats.org/drawingml/2006/table">
            <a:tbl>
              <a:tblPr firstRow="1" bandRow="1">
                <a:tableStyleId>{5C22544A-7EE6-4342-B048-85BDC9FD1C3A}</a:tableStyleId>
              </a:tblPr>
              <a:tblGrid>
                <a:gridCol w="2217366">
                  <a:extLst>
                    <a:ext uri="{9D8B030D-6E8A-4147-A177-3AD203B41FA5}">
                      <a16:colId xmlns:a16="http://schemas.microsoft.com/office/drawing/2014/main" val="20000"/>
                    </a:ext>
                  </a:extLst>
                </a:gridCol>
                <a:gridCol w="4400577">
                  <a:extLst>
                    <a:ext uri="{9D8B030D-6E8A-4147-A177-3AD203B41FA5}">
                      <a16:colId xmlns:a16="http://schemas.microsoft.com/office/drawing/2014/main" val="20001"/>
                    </a:ext>
                  </a:extLst>
                </a:gridCol>
                <a:gridCol w="4400577">
                  <a:extLst>
                    <a:ext uri="{9D8B030D-6E8A-4147-A177-3AD203B41FA5}">
                      <a16:colId xmlns:a16="http://schemas.microsoft.com/office/drawing/2014/main" val="20002"/>
                    </a:ext>
                  </a:extLst>
                </a:gridCol>
              </a:tblGrid>
              <a:tr h="643227">
                <a:tc>
                  <a:txBody>
                    <a:bodyPr/>
                    <a:lstStyle/>
                    <a:p>
                      <a:endParaRPr lang="en-US" sz="1800" dirty="0">
                        <a:latin typeface="Segoe Pro" panose="020B0502040504020203" pitchFamily="34" charset="0"/>
                      </a:endParaRPr>
                    </a:p>
                  </a:txBody>
                  <a:tcPr marL="87437" marR="87437" marT="44821" marB="44821">
                    <a:noFill/>
                  </a:tcPr>
                </a:tc>
                <a:tc>
                  <a:txBody>
                    <a:bodyPr/>
                    <a:lstStyle/>
                    <a:p>
                      <a:pPr algn="ctr"/>
                      <a:r>
                        <a:rPr lang="en-US" sz="1600" b="0" dirty="0">
                          <a:latin typeface="+mn-lt"/>
                        </a:rPr>
                        <a:t>Inline</a:t>
                      </a:r>
                    </a:p>
                  </a:txBody>
                  <a:tcPr marL="0" marR="0" marT="0" marB="0" anchor="ctr">
                    <a:solidFill>
                      <a:schemeClr val="tx2"/>
                    </a:solidFill>
                  </a:tcPr>
                </a:tc>
                <a:tc>
                  <a:txBody>
                    <a:bodyPr/>
                    <a:lstStyle/>
                    <a:p>
                      <a:pPr algn="ctr"/>
                      <a:r>
                        <a:rPr lang="en-US" sz="1600" b="0" dirty="0">
                          <a:latin typeface="+mn-lt"/>
                        </a:rPr>
                        <a:t>Start-</a:t>
                      </a:r>
                      <a:r>
                        <a:rPr lang="en-US" sz="1600" b="0" dirty="0" err="1">
                          <a:latin typeface="+mn-lt"/>
                        </a:rPr>
                        <a:t>AzAutomationRunbook</a:t>
                      </a:r>
                      <a:endParaRPr lang="en-US" sz="1600" b="0" dirty="0">
                        <a:latin typeface="+mn-lt"/>
                      </a:endParaRPr>
                    </a:p>
                  </a:txBody>
                  <a:tcPr marL="0" marR="0" marT="0" marB="0" anchor="ctr">
                    <a:solidFill>
                      <a:schemeClr val="tx2"/>
                    </a:solidFill>
                  </a:tcPr>
                </a:tc>
                <a:extLst>
                  <a:ext uri="{0D108BD9-81ED-4DB2-BD59-A6C34878D82A}">
                    <a16:rowId xmlns:a16="http://schemas.microsoft.com/office/drawing/2014/main" val="10000"/>
                  </a:ext>
                </a:extLst>
              </a:tr>
              <a:tr h="720412">
                <a:tc>
                  <a:txBody>
                    <a:bodyPr/>
                    <a:lstStyle/>
                    <a:p>
                      <a:pPr algn="l"/>
                      <a:r>
                        <a:rPr lang="en-US" sz="1400" dirty="0">
                          <a:solidFill>
                            <a:schemeClr val="tx1"/>
                          </a:solidFill>
                          <a:latin typeface="+mj-lt"/>
                        </a:rPr>
                        <a:t>Job</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Same as parent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Separate job</a:t>
                      </a:r>
                    </a:p>
                  </a:txBody>
                  <a:tcPr marL="0" marR="0" marT="0" marB="0" anchor="ctr">
                    <a:solidFill>
                      <a:schemeClr val="bg1">
                        <a:lumMod val="95000"/>
                      </a:schemeClr>
                    </a:solidFill>
                  </a:tcPr>
                </a:tc>
                <a:extLst>
                  <a:ext uri="{0D108BD9-81ED-4DB2-BD59-A6C34878D82A}">
                    <a16:rowId xmlns:a16="http://schemas.microsoft.com/office/drawing/2014/main" val="10001"/>
                  </a:ext>
                </a:extLst>
              </a:tr>
              <a:tr h="720412">
                <a:tc>
                  <a:txBody>
                    <a:bodyPr/>
                    <a:lstStyle/>
                    <a:p>
                      <a:pPr algn="l"/>
                      <a:r>
                        <a:rPr lang="en-US" sz="1400" dirty="0">
                          <a:solidFill>
                            <a:schemeClr val="tx1"/>
                          </a:solidFill>
                          <a:latin typeface="+mj-lt"/>
                        </a:rPr>
                        <a:t>Execution</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Parent runbook waits for child to complete</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Cannot call child on Hybrid Worker </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from parent running in Azure</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Parent runbook continues in parallel with child,</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unless </a:t>
                      </a:r>
                      <a:r>
                        <a:rPr lang="en-US" sz="1400" b="1" dirty="0">
                          <a:solidFill>
                            <a:srgbClr val="0E700E"/>
                          </a:solidFill>
                          <a:latin typeface="Consolas" panose="020B0609020204030204" pitchFamily="49" charset="0"/>
                        </a:rPr>
                        <a:t>-wait</a:t>
                      </a:r>
                      <a:r>
                        <a:rPr lang="en-US" sz="1400" b="0" dirty="0">
                          <a:solidFill>
                            <a:schemeClr val="tx1"/>
                          </a:solidFill>
                          <a:latin typeface="Segoe Pro" panose="020B0502040504020203" pitchFamily="34" charset="0"/>
                        </a:rPr>
                        <a:t> specified</a:t>
                      </a:r>
                    </a:p>
                    <a:p>
                      <a:pPr algn="ctr"/>
                      <a:r>
                        <a:rPr lang="en-US" sz="1400" b="0" dirty="0">
                          <a:solidFill>
                            <a:schemeClr val="tx1"/>
                          </a:solidFill>
                          <a:latin typeface="Segoe Pro" panose="020B0502040504020203" pitchFamily="34" charset="0"/>
                        </a:rPr>
                        <a:t>No Hybrid Worker constraints</a:t>
                      </a:r>
                    </a:p>
                  </a:txBody>
                  <a:tcPr marL="0" marR="0" marT="0" marB="0" anchor="ctr">
                    <a:solidFill>
                      <a:schemeClr val="bg1">
                        <a:lumMod val="95000"/>
                      </a:schemeClr>
                    </a:solidFill>
                  </a:tcPr>
                </a:tc>
                <a:extLst>
                  <a:ext uri="{0D108BD9-81ED-4DB2-BD59-A6C34878D82A}">
                    <a16:rowId xmlns:a16="http://schemas.microsoft.com/office/drawing/2014/main" val="10002"/>
                  </a:ext>
                </a:extLst>
              </a:tr>
              <a:tr h="720412">
                <a:tc>
                  <a:txBody>
                    <a:bodyPr/>
                    <a:lstStyle/>
                    <a:p>
                      <a:pPr algn="l"/>
                      <a:r>
                        <a:rPr lang="en-US" sz="1400" dirty="0">
                          <a:solidFill>
                            <a:schemeClr val="tx1"/>
                          </a:solidFill>
                          <a:latin typeface="+mj-lt"/>
                        </a:rPr>
                        <a:t>Parameters</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Any object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Simple, array, and objects </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supporting JSON serialization</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(use variables to pass/return complex objects)</a:t>
                      </a:r>
                    </a:p>
                  </a:txBody>
                  <a:tcPr marL="0" marR="0" marT="0" marB="0" anchor="ctr">
                    <a:solidFill>
                      <a:schemeClr val="bg1">
                        <a:lumMod val="95000"/>
                      </a:schemeClr>
                    </a:solidFill>
                  </a:tcPr>
                </a:tc>
                <a:extLst>
                  <a:ext uri="{0D108BD9-81ED-4DB2-BD59-A6C34878D82A}">
                    <a16:rowId xmlns:a16="http://schemas.microsoft.com/office/drawing/2014/main" val="1483663185"/>
                  </a:ext>
                </a:extLst>
              </a:tr>
              <a:tr h="720412">
                <a:tc>
                  <a:txBody>
                    <a:bodyPr/>
                    <a:lstStyle/>
                    <a:p>
                      <a:pPr algn="l"/>
                      <a:r>
                        <a:rPr lang="en-US" sz="1400" dirty="0">
                          <a:solidFill>
                            <a:schemeClr val="tx1"/>
                          </a:solidFill>
                          <a:latin typeface="+mj-lt"/>
                        </a:rPr>
                        <a:t>Output</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Child returns output to parent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Parent can check child status and retrieve output </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from child job (or, use </a:t>
                      </a:r>
                      <a:r>
                        <a:rPr lang="en-US" sz="1400" b="1" dirty="0">
                          <a:solidFill>
                            <a:srgbClr val="0E700E"/>
                          </a:solidFill>
                          <a:latin typeface="Consolas" panose="020B0609020204030204" pitchFamily="49" charset="0"/>
                        </a:rPr>
                        <a:t>-wait</a:t>
                      </a:r>
                      <a:r>
                        <a:rPr lang="en-US" sz="1400" b="0" dirty="0">
                          <a:solidFill>
                            <a:schemeClr val="tx1"/>
                          </a:solidFill>
                          <a:latin typeface="Segoe Pro" panose="020B0502040504020203" pitchFamily="34" charset="0"/>
                        </a:rPr>
                        <a:t> for direct access)</a:t>
                      </a:r>
                    </a:p>
                  </a:txBody>
                  <a:tcPr marL="0" marR="0" marT="0" marB="0" anchor="ctr">
                    <a:solidFill>
                      <a:schemeClr val="bg1">
                        <a:lumMod val="95000"/>
                      </a:schemeClr>
                    </a:solidFill>
                  </a:tcPr>
                </a:tc>
                <a:extLst>
                  <a:ext uri="{0D108BD9-81ED-4DB2-BD59-A6C34878D82A}">
                    <a16:rowId xmlns:a16="http://schemas.microsoft.com/office/drawing/2014/main" val="10003"/>
                  </a:ext>
                </a:extLst>
              </a:tr>
              <a:tr h="720412">
                <a:tc>
                  <a:txBody>
                    <a:bodyPr/>
                    <a:lstStyle/>
                    <a:p>
                      <a:pPr algn="l"/>
                      <a:r>
                        <a:rPr lang="en-US" sz="1400" dirty="0">
                          <a:solidFill>
                            <a:schemeClr val="tx1"/>
                          </a:solidFill>
                          <a:latin typeface="+mj-lt"/>
                        </a:rPr>
                        <a:t>Scope</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No calls across Workflow / non-Workflow runbooks</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Same Automation Account as parent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Any runbook, any Automation Account</a:t>
                      </a:r>
                    </a:p>
                  </a:txBody>
                  <a:tcPr marL="0" marR="0" marT="0" marB="0" anchor="ctr">
                    <a:solidFill>
                      <a:schemeClr val="bg1">
                        <a:lumMod val="95000"/>
                      </a:schemeClr>
                    </a:solidFill>
                  </a:tcPr>
                </a:tc>
                <a:extLst>
                  <a:ext uri="{0D108BD9-81ED-4DB2-BD59-A6C34878D82A}">
                    <a16:rowId xmlns:a16="http://schemas.microsoft.com/office/drawing/2014/main" val="1275862229"/>
                  </a:ext>
                </a:extLst>
              </a:tr>
              <a:tr h="720412">
                <a:tc>
                  <a:txBody>
                    <a:bodyPr/>
                    <a:lstStyle/>
                    <a:p>
                      <a:pPr algn="l"/>
                      <a:r>
                        <a:rPr lang="en-US" sz="1400" dirty="0">
                          <a:solidFill>
                            <a:schemeClr val="tx1"/>
                          </a:solidFill>
                          <a:latin typeface="+mj-lt"/>
                        </a:rPr>
                        <a:t>Publishing</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Child must be published before parent</a:t>
                      </a:r>
                    </a:p>
                    <a:p>
                      <a:pPr algn="ctr"/>
                      <a:r>
                        <a:rPr lang="en-US" sz="1400" b="0" dirty="0">
                          <a:solidFill>
                            <a:schemeClr val="tx1"/>
                          </a:solidFill>
                          <a:latin typeface="Segoe Pro" panose="020B0502040504020203" pitchFamily="34" charset="0"/>
                        </a:rPr>
                        <a:t>(does not apply to subsequent updates) </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No constraints</a:t>
                      </a:r>
                    </a:p>
                  </a:txBody>
                  <a:tcPr marL="0" marR="0" marT="0" marB="0" anchor="ctr">
                    <a:solidFill>
                      <a:schemeClr val="bg1">
                        <a:lumMod val="95000"/>
                      </a:schemeClr>
                    </a:solidFill>
                  </a:tcPr>
                </a:tc>
                <a:extLst>
                  <a:ext uri="{0D108BD9-81ED-4DB2-BD59-A6C34878D82A}">
                    <a16:rowId xmlns:a16="http://schemas.microsoft.com/office/drawing/2014/main" val="2232313523"/>
                  </a:ext>
                </a:extLst>
              </a:tr>
            </a:tbl>
          </a:graphicData>
        </a:graphic>
      </p:graphicFrame>
    </p:spTree>
    <p:extLst>
      <p:ext uri="{BB962C8B-B14F-4D97-AF65-F5344CB8AC3E}">
        <p14:creationId xmlns:p14="http://schemas.microsoft.com/office/powerpoint/2010/main" val="249109721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45D312-3E23-4614-BD3E-30AA1A6A8C60}"/>
              </a:ext>
            </a:extLst>
          </p:cNvPr>
          <p:cNvSpPr>
            <a:spLocks noGrp="1"/>
          </p:cNvSpPr>
          <p:nvPr>
            <p:ph type="title"/>
          </p:nvPr>
        </p:nvSpPr>
        <p:spPr/>
        <p:txBody>
          <a:bodyPr/>
          <a:lstStyle/>
          <a:p>
            <a:r>
              <a:rPr lang="en-IE" dirty="0"/>
              <a:t>Inline Examples</a:t>
            </a:r>
          </a:p>
        </p:txBody>
      </p:sp>
      <p:sp>
        <p:nvSpPr>
          <p:cNvPr id="5" name="Content Placeholder 4">
            <a:extLst>
              <a:ext uri="{FF2B5EF4-FFF2-40B4-BE49-F238E27FC236}">
                <a16:creationId xmlns:a16="http://schemas.microsoft.com/office/drawing/2014/main" id="{4DC2BD42-38D1-4408-8444-0D218BD2223D}"/>
              </a:ext>
            </a:extLst>
          </p:cNvPr>
          <p:cNvSpPr>
            <a:spLocks noGrp="1"/>
          </p:cNvSpPr>
          <p:nvPr>
            <p:ph sz="quarter" idx="12"/>
          </p:nvPr>
        </p:nvSpPr>
        <p:spPr>
          <a:xfrm>
            <a:off x="584200" y="1435100"/>
            <a:ext cx="5211763" cy="2277547"/>
          </a:xfrm>
        </p:spPr>
        <p:txBody>
          <a:bodyPr/>
          <a:lstStyle/>
          <a:p>
            <a:r>
              <a:rPr lang="en-IE" dirty="0">
                <a:latin typeface="+mj-lt"/>
              </a:rPr>
              <a:t>PowerShell</a:t>
            </a:r>
          </a:p>
          <a:p>
            <a:endParaRPr lang="en-IE" dirty="0"/>
          </a:p>
          <a:p>
            <a:r>
              <a:rPr lang="en-IE" sz="2400" dirty="0">
                <a:solidFill>
                  <a:schemeClr val="accent4">
                    <a:lumMod val="75000"/>
                  </a:schemeClr>
                </a:solidFill>
                <a:latin typeface="Consolas" panose="020B0609020204030204" pitchFamily="49" charset="0"/>
              </a:rPr>
              <a:t>$out </a:t>
            </a:r>
            <a:r>
              <a:rPr lang="en-IE" sz="2400" dirty="0">
                <a:latin typeface="Consolas" panose="020B0609020204030204" pitchFamily="49" charset="0"/>
              </a:rPr>
              <a:t>= </a:t>
            </a:r>
            <a:r>
              <a:rPr lang="en-IE" sz="2400" dirty="0">
                <a:highlight>
                  <a:srgbClr val="FFFF00"/>
                </a:highlight>
                <a:latin typeface="Consolas" panose="020B0609020204030204" pitchFamily="49" charset="0"/>
              </a:rPr>
              <a:t>.\</a:t>
            </a:r>
            <a:r>
              <a:rPr lang="en-IE" sz="2400" dirty="0">
                <a:latin typeface="Consolas" panose="020B0609020204030204" pitchFamily="49" charset="0"/>
              </a:rPr>
              <a:t>MyChildRunbook</a:t>
            </a:r>
            <a:r>
              <a:rPr lang="en-IE" sz="2400" dirty="0">
                <a:highlight>
                  <a:srgbClr val="FFFF00"/>
                </a:highlight>
                <a:latin typeface="Consolas" panose="020B0609020204030204" pitchFamily="49" charset="0"/>
              </a:rPr>
              <a:t>.ps1</a:t>
            </a:r>
            <a:r>
              <a:rPr lang="en-IE" sz="2400" dirty="0">
                <a:latin typeface="Consolas" panose="020B0609020204030204" pitchFamily="49" charset="0"/>
              </a:rPr>
              <a:t> `</a:t>
            </a:r>
            <a:br>
              <a:rPr lang="en-IE" sz="2400" dirty="0">
                <a:latin typeface="Consolas" panose="020B0609020204030204" pitchFamily="49" charset="0"/>
              </a:rPr>
            </a:br>
            <a:r>
              <a:rPr lang="en-IE" sz="2400" dirty="0">
                <a:latin typeface="Consolas" panose="020B0609020204030204" pitchFamily="49" charset="0"/>
              </a:rPr>
              <a:t>  -text </a:t>
            </a:r>
            <a:r>
              <a:rPr lang="en-IE" sz="2400" dirty="0">
                <a:solidFill>
                  <a:srgbClr val="C00000"/>
                </a:solidFill>
                <a:latin typeface="Consolas" panose="020B0609020204030204" pitchFamily="49" charset="0"/>
              </a:rPr>
              <a:t>"</a:t>
            </a:r>
            <a:r>
              <a:rPr lang="en-IE" sz="2400" dirty="0" err="1">
                <a:solidFill>
                  <a:srgbClr val="C00000"/>
                </a:solidFill>
                <a:latin typeface="Consolas" panose="020B0609020204030204" pitchFamily="49" charset="0"/>
              </a:rPr>
              <a:t>mytext</a:t>
            </a:r>
            <a:r>
              <a:rPr lang="en-IE" sz="2400" dirty="0">
                <a:solidFill>
                  <a:srgbClr val="C00000"/>
                </a:solidFill>
                <a:latin typeface="Consolas" panose="020B0609020204030204" pitchFamily="49" charset="0"/>
              </a:rPr>
              <a:t>"</a:t>
            </a:r>
          </a:p>
          <a:p>
            <a:endParaRPr lang="en-IE" dirty="0"/>
          </a:p>
        </p:txBody>
      </p:sp>
      <p:sp>
        <p:nvSpPr>
          <p:cNvPr id="6" name="Content Placeholder 5">
            <a:extLst>
              <a:ext uri="{FF2B5EF4-FFF2-40B4-BE49-F238E27FC236}">
                <a16:creationId xmlns:a16="http://schemas.microsoft.com/office/drawing/2014/main" id="{7F761055-61D8-4CF2-9672-2270E6CC9C6E}"/>
              </a:ext>
            </a:extLst>
          </p:cNvPr>
          <p:cNvSpPr>
            <a:spLocks noGrp="1"/>
          </p:cNvSpPr>
          <p:nvPr>
            <p:ph sz="quarter" idx="13"/>
          </p:nvPr>
        </p:nvSpPr>
        <p:spPr>
          <a:xfrm>
            <a:off x="6389688" y="1435100"/>
            <a:ext cx="5219700" cy="1834348"/>
          </a:xfrm>
        </p:spPr>
        <p:txBody>
          <a:bodyPr/>
          <a:lstStyle/>
          <a:p>
            <a:r>
              <a:rPr lang="en-IE" dirty="0">
                <a:latin typeface="+mj-lt"/>
              </a:rPr>
              <a:t>PowerShell Workflow</a:t>
            </a:r>
          </a:p>
          <a:p>
            <a:endParaRPr lang="en-IE" dirty="0"/>
          </a:p>
          <a:p>
            <a:r>
              <a:rPr lang="en-IE" sz="2400" dirty="0">
                <a:solidFill>
                  <a:schemeClr val="accent4">
                    <a:lumMod val="75000"/>
                  </a:schemeClr>
                </a:solidFill>
                <a:latin typeface="Consolas" panose="020B0609020204030204" pitchFamily="49" charset="0"/>
              </a:rPr>
              <a:t>$out </a:t>
            </a:r>
            <a:r>
              <a:rPr lang="en-IE" sz="2400" dirty="0">
                <a:latin typeface="Consolas" panose="020B0609020204030204" pitchFamily="49" charset="0"/>
              </a:rPr>
              <a:t>= </a:t>
            </a:r>
            <a:r>
              <a:rPr lang="en-IE" sz="2400" dirty="0" err="1">
                <a:latin typeface="Consolas" panose="020B0609020204030204" pitchFamily="49" charset="0"/>
              </a:rPr>
              <a:t>MyChildRunbook</a:t>
            </a:r>
            <a:r>
              <a:rPr lang="en-IE" sz="2400" dirty="0">
                <a:latin typeface="Consolas" panose="020B0609020204030204" pitchFamily="49" charset="0"/>
              </a:rPr>
              <a:t> `</a:t>
            </a:r>
          </a:p>
          <a:p>
            <a:r>
              <a:rPr lang="en-IE" sz="2400" dirty="0">
                <a:latin typeface="Consolas" panose="020B0609020204030204" pitchFamily="49" charset="0"/>
              </a:rPr>
              <a:t>  -text </a:t>
            </a:r>
            <a:r>
              <a:rPr lang="en-IE" sz="2400" dirty="0">
                <a:solidFill>
                  <a:srgbClr val="C00000"/>
                </a:solidFill>
                <a:latin typeface="Consolas" panose="020B0609020204030204" pitchFamily="49" charset="0"/>
              </a:rPr>
              <a:t>"</a:t>
            </a:r>
            <a:r>
              <a:rPr lang="en-IE" sz="2400" dirty="0" err="1">
                <a:solidFill>
                  <a:srgbClr val="C00000"/>
                </a:solidFill>
                <a:latin typeface="Consolas" panose="020B0609020204030204" pitchFamily="49" charset="0"/>
              </a:rPr>
              <a:t>mytext</a:t>
            </a:r>
            <a:r>
              <a:rPr lang="en-IE" sz="2400" dirty="0">
                <a:solidFill>
                  <a:srgbClr val="C00000"/>
                </a:solidFill>
                <a:latin typeface="Consolas" panose="020B0609020204030204" pitchFamily="49" charset="0"/>
              </a:rPr>
              <a:t>"</a:t>
            </a:r>
          </a:p>
        </p:txBody>
      </p:sp>
    </p:spTree>
    <p:extLst>
      <p:ext uri="{BB962C8B-B14F-4D97-AF65-F5344CB8AC3E}">
        <p14:creationId xmlns:p14="http://schemas.microsoft.com/office/powerpoint/2010/main" val="252428076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45D312-3E23-4614-BD3E-30AA1A6A8C60}"/>
              </a:ext>
            </a:extLst>
          </p:cNvPr>
          <p:cNvSpPr>
            <a:spLocks noGrp="1"/>
          </p:cNvSpPr>
          <p:nvPr>
            <p:ph type="title"/>
          </p:nvPr>
        </p:nvSpPr>
        <p:spPr/>
        <p:txBody>
          <a:bodyPr/>
          <a:lstStyle/>
          <a:p>
            <a:r>
              <a:rPr lang="en-IE" dirty="0"/>
              <a:t>Cmdlet Examples</a:t>
            </a:r>
          </a:p>
        </p:txBody>
      </p:sp>
      <p:sp>
        <p:nvSpPr>
          <p:cNvPr id="5" name="Content Placeholder 4">
            <a:extLst>
              <a:ext uri="{FF2B5EF4-FFF2-40B4-BE49-F238E27FC236}">
                <a16:creationId xmlns:a16="http://schemas.microsoft.com/office/drawing/2014/main" id="{4DC2BD42-38D1-4408-8444-0D218BD2223D}"/>
              </a:ext>
            </a:extLst>
          </p:cNvPr>
          <p:cNvSpPr>
            <a:spLocks noGrp="1"/>
          </p:cNvSpPr>
          <p:nvPr>
            <p:ph sz="quarter" idx="12"/>
          </p:nvPr>
        </p:nvSpPr>
        <p:spPr>
          <a:xfrm>
            <a:off x="666885" y="1435100"/>
            <a:ext cx="5211763" cy="2702278"/>
          </a:xfrm>
        </p:spPr>
        <p:txBody>
          <a:bodyPr/>
          <a:lstStyle/>
          <a:p>
            <a:r>
              <a:rPr lang="en-IE" dirty="0">
                <a:latin typeface="+mj-lt"/>
              </a:rPr>
              <a:t>Synchronous</a:t>
            </a:r>
          </a:p>
          <a:p>
            <a:br>
              <a:rPr lang="en-IE" sz="1800" dirty="0">
                <a:latin typeface="Consolas" panose="020B0609020204030204" pitchFamily="49" charset="0"/>
              </a:rPr>
            </a:br>
            <a:r>
              <a:rPr lang="en-IE" sz="1800" dirty="0">
                <a:solidFill>
                  <a:schemeClr val="accent4">
                    <a:lumMod val="75000"/>
                  </a:schemeClr>
                </a:solidFill>
                <a:latin typeface="Consolas" panose="020B0609020204030204" pitchFamily="49" charset="0"/>
              </a:rPr>
              <a:t>$params </a:t>
            </a:r>
            <a:r>
              <a:rPr lang="en-IE" sz="1800" dirty="0">
                <a:latin typeface="Consolas" panose="020B0609020204030204" pitchFamily="49" charset="0"/>
              </a:rPr>
              <a:t>= @{ </a:t>
            </a:r>
            <a:r>
              <a:rPr lang="en-IE" sz="1800" dirty="0">
                <a:solidFill>
                  <a:srgbClr val="C00000"/>
                </a:solidFill>
                <a:latin typeface="Consolas" panose="020B0609020204030204" pitchFamily="49" charset="0"/>
              </a:rPr>
              <a:t>'text'</a:t>
            </a:r>
            <a:r>
              <a:rPr lang="en-IE" sz="1800" dirty="0">
                <a:latin typeface="Consolas" panose="020B0609020204030204" pitchFamily="49" charset="0"/>
              </a:rPr>
              <a:t>=</a:t>
            </a:r>
            <a:r>
              <a:rPr lang="en-IE" sz="1800" dirty="0">
                <a:solidFill>
                  <a:srgbClr val="C00000"/>
                </a:solidFill>
                <a:latin typeface="Consolas" panose="020B0609020204030204" pitchFamily="49" charset="0"/>
              </a:rPr>
              <a:t>'bananas'</a:t>
            </a:r>
            <a:r>
              <a:rPr lang="en-IE" sz="1800" dirty="0">
                <a:latin typeface="Consolas" panose="020B0609020204030204" pitchFamily="49" charset="0"/>
              </a:rPr>
              <a:t> }</a:t>
            </a:r>
            <a:br>
              <a:rPr lang="en-IE" sz="1800" dirty="0">
                <a:solidFill>
                  <a:srgbClr val="000000"/>
                </a:solidFill>
                <a:latin typeface="Consolas" panose="020B0609020204030204" pitchFamily="49" charset="0"/>
              </a:rPr>
            </a:br>
            <a:r>
              <a:rPr lang="en-IE" sz="1800" dirty="0">
                <a:solidFill>
                  <a:schemeClr val="accent4">
                    <a:lumMod val="75000"/>
                  </a:schemeClr>
                </a:solidFill>
                <a:latin typeface="Consolas" panose="020B0609020204030204" pitchFamily="49" charset="0"/>
              </a:rPr>
              <a:t>$out </a:t>
            </a:r>
            <a:r>
              <a:rPr lang="en-IE" sz="1800" dirty="0">
                <a:solidFill>
                  <a:srgbClr val="000000"/>
                </a:solidFill>
                <a:latin typeface="Consolas" panose="020B0609020204030204" pitchFamily="49" charset="0"/>
              </a:rPr>
              <a:t>= Start-</a:t>
            </a:r>
            <a:r>
              <a:rPr lang="en-IE" sz="1800" dirty="0" err="1">
                <a:solidFill>
                  <a:srgbClr val="000000"/>
                </a:solidFill>
                <a:latin typeface="Consolas" panose="020B0609020204030204" pitchFamily="49" charset="0"/>
              </a:rPr>
              <a:t>AzAutomationRunbook</a:t>
            </a:r>
            <a:r>
              <a:rPr lang="en-IE" sz="1800" dirty="0">
                <a:solidFill>
                  <a:srgbClr val="000000"/>
                </a:solidFill>
                <a:latin typeface="Consolas" panose="020B0609020204030204" pitchFamily="49" charset="0"/>
              </a:rPr>
              <a:t> `</a:t>
            </a:r>
            <a:br>
              <a:rPr lang="en-IE" sz="1800" dirty="0">
                <a:solidFill>
                  <a:srgbClr val="000000"/>
                </a:solidFill>
                <a:latin typeface="Consolas" panose="020B0609020204030204" pitchFamily="49" charset="0"/>
              </a:rPr>
            </a:br>
            <a:r>
              <a:rPr lang="en-IE" sz="1800" dirty="0">
                <a:solidFill>
                  <a:srgbClr val="000000"/>
                </a:solidFill>
                <a:latin typeface="Consolas" panose="020B0609020204030204" pitchFamily="49" charset="0"/>
              </a:rPr>
              <a:t>   -Name </a:t>
            </a:r>
            <a:r>
              <a:rPr lang="en-IE" sz="1800" dirty="0">
                <a:solidFill>
                  <a:schemeClr val="accent4">
                    <a:lumMod val="75000"/>
                  </a:schemeClr>
                </a:solidFill>
                <a:latin typeface="Consolas" panose="020B0609020204030204" pitchFamily="49" charset="0"/>
              </a:rPr>
              <a:t>$</a:t>
            </a:r>
            <a:r>
              <a:rPr lang="en-IE" sz="1800" dirty="0" err="1">
                <a:solidFill>
                  <a:schemeClr val="accent4">
                    <a:lumMod val="75000"/>
                  </a:schemeClr>
                </a:solidFill>
                <a:latin typeface="Consolas" panose="020B0609020204030204" pitchFamily="49" charset="0"/>
              </a:rPr>
              <a:t>runbookName</a:t>
            </a:r>
            <a:r>
              <a:rPr lang="en-IE" sz="1800" dirty="0">
                <a:solidFill>
                  <a:schemeClr val="accent4">
                    <a:lumMod val="75000"/>
                  </a:schemeClr>
                </a:solidFill>
                <a:latin typeface="Consolas" panose="020B0609020204030204" pitchFamily="49" charset="0"/>
              </a:rPr>
              <a:t> </a:t>
            </a:r>
            <a:r>
              <a:rPr lang="en-IE" sz="1800" dirty="0">
                <a:solidFill>
                  <a:srgbClr val="000000"/>
                </a:solidFill>
                <a:latin typeface="Consolas" panose="020B0609020204030204" pitchFamily="49" charset="0"/>
              </a:rPr>
              <a:t>`</a:t>
            </a:r>
            <a:br>
              <a:rPr lang="en-IE" sz="1800" dirty="0">
                <a:solidFill>
                  <a:srgbClr val="000000"/>
                </a:solidFill>
                <a:latin typeface="Consolas" panose="020B0609020204030204" pitchFamily="49" charset="0"/>
              </a:rPr>
            </a:br>
            <a:r>
              <a:rPr lang="en-IE" sz="1800" dirty="0">
                <a:solidFill>
                  <a:srgbClr val="000000"/>
                </a:solidFill>
                <a:latin typeface="Consolas" panose="020B0609020204030204" pitchFamily="49" charset="0"/>
              </a:rPr>
              <a:t>   -</a:t>
            </a:r>
            <a:r>
              <a:rPr lang="en-IE" sz="1800" dirty="0" err="1">
                <a:solidFill>
                  <a:srgbClr val="000000"/>
                </a:solidFill>
                <a:latin typeface="Consolas" panose="020B0609020204030204" pitchFamily="49" charset="0"/>
              </a:rPr>
              <a:t>ResourceGroupName</a:t>
            </a:r>
            <a:r>
              <a:rPr lang="en-IE" sz="1800" dirty="0">
                <a:solidFill>
                  <a:srgbClr val="000000"/>
                </a:solidFill>
                <a:latin typeface="Consolas" panose="020B0609020204030204" pitchFamily="49" charset="0"/>
              </a:rPr>
              <a:t> </a:t>
            </a:r>
            <a:r>
              <a:rPr lang="en-IE" sz="1800" dirty="0">
                <a:solidFill>
                  <a:schemeClr val="accent4">
                    <a:lumMod val="75000"/>
                  </a:schemeClr>
                </a:solidFill>
                <a:latin typeface="Consolas" panose="020B0609020204030204" pitchFamily="49" charset="0"/>
              </a:rPr>
              <a:t>$</a:t>
            </a:r>
            <a:r>
              <a:rPr lang="en-IE" sz="1800" dirty="0" err="1">
                <a:solidFill>
                  <a:schemeClr val="accent4">
                    <a:lumMod val="75000"/>
                  </a:schemeClr>
                </a:solidFill>
                <a:latin typeface="Consolas" panose="020B0609020204030204" pitchFamily="49" charset="0"/>
              </a:rPr>
              <a:t>rgName</a:t>
            </a:r>
            <a:r>
              <a:rPr lang="en-IE" sz="1800" dirty="0">
                <a:solidFill>
                  <a:schemeClr val="accent4">
                    <a:lumMod val="75000"/>
                  </a:schemeClr>
                </a:solidFill>
                <a:latin typeface="Consolas" panose="020B0609020204030204" pitchFamily="49" charset="0"/>
              </a:rPr>
              <a:t> </a:t>
            </a:r>
            <a:r>
              <a:rPr lang="en-IE" sz="1800" dirty="0">
                <a:solidFill>
                  <a:srgbClr val="000000"/>
                </a:solidFill>
                <a:latin typeface="Consolas" panose="020B0609020204030204" pitchFamily="49" charset="0"/>
              </a:rPr>
              <a:t>`</a:t>
            </a:r>
            <a:br>
              <a:rPr lang="en-IE" sz="1800" dirty="0">
                <a:solidFill>
                  <a:srgbClr val="000000"/>
                </a:solidFill>
                <a:latin typeface="Consolas" panose="020B0609020204030204" pitchFamily="49" charset="0"/>
              </a:rPr>
            </a:br>
            <a:r>
              <a:rPr lang="en-IE" sz="1800" dirty="0">
                <a:solidFill>
                  <a:srgbClr val="000000"/>
                </a:solidFill>
                <a:latin typeface="Consolas" panose="020B0609020204030204" pitchFamily="49" charset="0"/>
              </a:rPr>
              <a:t>   -</a:t>
            </a:r>
            <a:r>
              <a:rPr lang="en-IE" sz="1800" dirty="0" err="1">
                <a:solidFill>
                  <a:srgbClr val="000000"/>
                </a:solidFill>
                <a:latin typeface="Consolas" panose="020B0609020204030204" pitchFamily="49" charset="0"/>
              </a:rPr>
              <a:t>AutomationAccountName</a:t>
            </a:r>
            <a:r>
              <a:rPr lang="en-IE" sz="1800" dirty="0">
                <a:solidFill>
                  <a:srgbClr val="000000"/>
                </a:solidFill>
                <a:latin typeface="Consolas" panose="020B0609020204030204" pitchFamily="49" charset="0"/>
              </a:rPr>
              <a:t> </a:t>
            </a:r>
            <a:r>
              <a:rPr lang="en-IE" sz="1800" dirty="0">
                <a:solidFill>
                  <a:schemeClr val="accent4">
                    <a:lumMod val="75000"/>
                  </a:schemeClr>
                </a:solidFill>
                <a:latin typeface="Consolas" panose="020B0609020204030204" pitchFamily="49" charset="0"/>
              </a:rPr>
              <a:t>$</a:t>
            </a:r>
            <a:r>
              <a:rPr lang="en-IE" sz="1800" dirty="0" err="1">
                <a:solidFill>
                  <a:schemeClr val="accent4">
                    <a:lumMod val="75000"/>
                  </a:schemeClr>
                </a:solidFill>
                <a:latin typeface="Consolas" panose="020B0609020204030204" pitchFamily="49" charset="0"/>
              </a:rPr>
              <a:t>aaName</a:t>
            </a:r>
            <a:r>
              <a:rPr lang="en-IE" sz="1800" dirty="0">
                <a:solidFill>
                  <a:schemeClr val="accent4">
                    <a:lumMod val="75000"/>
                  </a:schemeClr>
                </a:solidFill>
                <a:latin typeface="Consolas" panose="020B0609020204030204" pitchFamily="49" charset="0"/>
              </a:rPr>
              <a:t> </a:t>
            </a:r>
            <a:r>
              <a:rPr lang="en-IE" sz="1800" dirty="0">
                <a:solidFill>
                  <a:srgbClr val="000000"/>
                </a:solidFill>
                <a:latin typeface="Consolas" panose="020B0609020204030204" pitchFamily="49" charset="0"/>
              </a:rPr>
              <a:t>`</a:t>
            </a:r>
            <a:br>
              <a:rPr lang="en-IE" sz="1800" dirty="0">
                <a:solidFill>
                  <a:srgbClr val="000000"/>
                </a:solidFill>
                <a:latin typeface="Consolas" panose="020B0609020204030204" pitchFamily="49" charset="0"/>
              </a:rPr>
            </a:br>
            <a:r>
              <a:rPr lang="en-IE" sz="1800" dirty="0">
                <a:latin typeface="Consolas" panose="020B0609020204030204" pitchFamily="49" charset="0"/>
              </a:rPr>
              <a:t>   -Parameters </a:t>
            </a:r>
            <a:r>
              <a:rPr lang="en-IE" sz="1800" dirty="0">
                <a:solidFill>
                  <a:schemeClr val="accent4">
                    <a:lumMod val="75000"/>
                  </a:schemeClr>
                </a:solidFill>
                <a:latin typeface="Consolas" panose="020B0609020204030204" pitchFamily="49" charset="0"/>
              </a:rPr>
              <a:t>$params </a:t>
            </a:r>
            <a:r>
              <a:rPr lang="en-IE" sz="1800" dirty="0">
                <a:latin typeface="Consolas" panose="020B0609020204030204" pitchFamily="49" charset="0"/>
              </a:rPr>
              <a:t>`</a:t>
            </a:r>
            <a:br>
              <a:rPr lang="en-IE" sz="1800" dirty="0">
                <a:latin typeface="Consolas" panose="020B0609020204030204" pitchFamily="49" charset="0"/>
              </a:rPr>
            </a:br>
            <a:r>
              <a:rPr lang="en-IE" sz="1800" dirty="0">
                <a:solidFill>
                  <a:srgbClr val="000000"/>
                </a:solidFill>
                <a:latin typeface="Consolas" panose="020B0609020204030204" pitchFamily="49" charset="0"/>
              </a:rPr>
              <a:t>   -Wait</a:t>
            </a:r>
            <a:endParaRPr lang="en-IE" dirty="0"/>
          </a:p>
        </p:txBody>
      </p:sp>
      <p:sp>
        <p:nvSpPr>
          <p:cNvPr id="6" name="Content Placeholder 5">
            <a:extLst>
              <a:ext uri="{FF2B5EF4-FFF2-40B4-BE49-F238E27FC236}">
                <a16:creationId xmlns:a16="http://schemas.microsoft.com/office/drawing/2014/main" id="{7F761055-61D8-4CF2-9672-2270E6CC9C6E}"/>
              </a:ext>
            </a:extLst>
          </p:cNvPr>
          <p:cNvSpPr>
            <a:spLocks noGrp="1"/>
          </p:cNvSpPr>
          <p:nvPr>
            <p:ph sz="quarter" idx="13"/>
          </p:nvPr>
        </p:nvSpPr>
        <p:spPr>
          <a:xfrm>
            <a:off x="6389688" y="1435100"/>
            <a:ext cx="5219700" cy="5207579"/>
          </a:xfrm>
        </p:spPr>
        <p:txBody>
          <a:bodyPr/>
          <a:lstStyle/>
          <a:p>
            <a:r>
              <a:rPr lang="en-IE" dirty="0">
                <a:latin typeface="+mj-lt"/>
              </a:rPr>
              <a:t>Asynchronous</a:t>
            </a:r>
          </a:p>
          <a:p>
            <a:r>
              <a:rPr lang="en-IE" sz="1400" dirty="0">
                <a:solidFill>
                  <a:schemeClr val="accent4">
                    <a:lumMod val="75000"/>
                  </a:schemeClr>
                </a:solidFill>
                <a:latin typeface="Consolas" panose="020B0609020204030204" pitchFamily="49" charset="0"/>
              </a:rPr>
              <a:t>$params</a:t>
            </a:r>
            <a:r>
              <a:rPr lang="en-IE" sz="1400" dirty="0">
                <a:latin typeface="Consolas" panose="020B0609020204030204" pitchFamily="49" charset="0"/>
              </a:rPr>
              <a:t> = @{ </a:t>
            </a:r>
            <a:r>
              <a:rPr lang="en-IE" sz="1400" dirty="0">
                <a:solidFill>
                  <a:srgbClr val="C00000"/>
                </a:solidFill>
                <a:latin typeface="Consolas" panose="020B0609020204030204" pitchFamily="49" charset="0"/>
              </a:rPr>
              <a:t>'text'</a:t>
            </a:r>
            <a:r>
              <a:rPr lang="en-IE" sz="1400" dirty="0">
                <a:latin typeface="Consolas" panose="020B0609020204030204" pitchFamily="49" charset="0"/>
              </a:rPr>
              <a:t>=</a:t>
            </a:r>
            <a:r>
              <a:rPr lang="en-IE" sz="1400" dirty="0">
                <a:solidFill>
                  <a:srgbClr val="C00000"/>
                </a:solidFill>
                <a:latin typeface="Consolas" panose="020B0609020204030204" pitchFamily="49" charset="0"/>
              </a:rPr>
              <a:t>'bananas' </a:t>
            </a:r>
            <a:r>
              <a:rPr lang="en-IE" sz="1400" dirty="0">
                <a:latin typeface="Consolas" panose="020B0609020204030204" pitchFamily="49" charset="0"/>
              </a:rPr>
              <a:t>}</a:t>
            </a:r>
            <a:br>
              <a:rPr lang="en-IE" sz="1400" dirty="0">
                <a:latin typeface="Consolas" panose="020B0609020204030204" pitchFamily="49" charset="0"/>
              </a:rPr>
            </a:br>
            <a:r>
              <a:rPr lang="en-IE" sz="1400" dirty="0">
                <a:solidFill>
                  <a:schemeClr val="accent4">
                    <a:lumMod val="75000"/>
                  </a:schemeClr>
                </a:solidFill>
                <a:latin typeface="Consolas" panose="020B0609020204030204" pitchFamily="49" charset="0"/>
              </a:rPr>
              <a:t>$job </a:t>
            </a:r>
            <a:r>
              <a:rPr lang="en-IE" sz="1400" dirty="0">
                <a:latin typeface="Consolas" panose="020B0609020204030204" pitchFamily="49" charset="0"/>
              </a:rPr>
              <a:t>= Start-</a:t>
            </a:r>
            <a:r>
              <a:rPr lang="en-IE" sz="1400" dirty="0" err="1">
                <a:latin typeface="Consolas" panose="020B0609020204030204" pitchFamily="49" charset="0"/>
              </a:rPr>
              <a:t>AzAutomationRunbook</a:t>
            </a:r>
            <a:r>
              <a:rPr lang="en-IE" sz="1400" dirty="0">
                <a:latin typeface="Consolas" panose="020B0609020204030204" pitchFamily="49" charset="0"/>
              </a:rPr>
              <a:t> `</a:t>
            </a:r>
            <a:br>
              <a:rPr lang="en-IE" sz="1400" dirty="0">
                <a:latin typeface="Consolas" panose="020B0609020204030204" pitchFamily="49" charset="0"/>
              </a:rPr>
            </a:br>
            <a:r>
              <a:rPr lang="en-IE" sz="1400" dirty="0">
                <a:latin typeface="Consolas" panose="020B0609020204030204" pitchFamily="49" charset="0"/>
              </a:rPr>
              <a:t>   -Name </a:t>
            </a:r>
            <a:r>
              <a:rPr lang="en-IE" sz="1400" dirty="0">
                <a:solidFill>
                  <a:schemeClr val="accent4">
                    <a:lumMod val="75000"/>
                  </a:schemeClr>
                </a:solidFill>
                <a:latin typeface="Consolas" panose="020B0609020204030204" pitchFamily="49" charset="0"/>
              </a:rPr>
              <a:t>$</a:t>
            </a:r>
            <a:r>
              <a:rPr lang="en-IE" sz="1400" dirty="0" err="1">
                <a:solidFill>
                  <a:schemeClr val="accent4">
                    <a:lumMod val="75000"/>
                  </a:schemeClr>
                </a:solidFill>
                <a:latin typeface="Consolas" panose="020B0609020204030204" pitchFamily="49" charset="0"/>
              </a:rPr>
              <a:t>runbookName</a:t>
            </a:r>
            <a:r>
              <a:rPr lang="en-IE" sz="1400" dirty="0">
                <a:solidFill>
                  <a:schemeClr val="accent4">
                    <a:lumMod val="75000"/>
                  </a:schemeClr>
                </a:solidFill>
                <a:latin typeface="Consolas" panose="020B0609020204030204" pitchFamily="49" charset="0"/>
              </a:rPr>
              <a:t> </a:t>
            </a:r>
            <a:r>
              <a:rPr lang="en-IE" sz="1400" dirty="0">
                <a:latin typeface="Consolas" panose="020B0609020204030204" pitchFamily="49" charset="0"/>
              </a:rPr>
              <a:t>`</a:t>
            </a:r>
            <a:br>
              <a:rPr lang="en-IE" sz="1400" dirty="0">
                <a:latin typeface="Consolas" panose="020B0609020204030204" pitchFamily="49" charset="0"/>
              </a:rPr>
            </a:br>
            <a:r>
              <a:rPr lang="en-IE" sz="1400" dirty="0">
                <a:latin typeface="Consolas" panose="020B0609020204030204" pitchFamily="49" charset="0"/>
              </a:rPr>
              <a:t>   -</a:t>
            </a:r>
            <a:r>
              <a:rPr lang="en-IE" sz="1400" dirty="0" err="1">
                <a:latin typeface="Consolas" panose="020B0609020204030204" pitchFamily="49" charset="0"/>
              </a:rPr>
              <a:t>ResourceGroupName</a:t>
            </a:r>
            <a:r>
              <a:rPr lang="en-IE" sz="1400" dirty="0">
                <a:latin typeface="Consolas" panose="020B0609020204030204" pitchFamily="49" charset="0"/>
              </a:rPr>
              <a:t> </a:t>
            </a:r>
            <a:r>
              <a:rPr lang="en-IE" sz="1400" dirty="0">
                <a:solidFill>
                  <a:schemeClr val="accent4">
                    <a:lumMod val="75000"/>
                  </a:schemeClr>
                </a:solidFill>
                <a:latin typeface="Consolas" panose="020B0609020204030204" pitchFamily="49" charset="0"/>
              </a:rPr>
              <a:t>$</a:t>
            </a:r>
            <a:r>
              <a:rPr lang="en-IE" sz="1400" dirty="0" err="1">
                <a:solidFill>
                  <a:schemeClr val="accent4">
                    <a:lumMod val="75000"/>
                  </a:schemeClr>
                </a:solidFill>
                <a:latin typeface="Consolas" panose="020B0609020204030204" pitchFamily="49" charset="0"/>
              </a:rPr>
              <a:t>rgName</a:t>
            </a:r>
            <a:r>
              <a:rPr lang="en-IE" sz="1400" dirty="0">
                <a:solidFill>
                  <a:schemeClr val="accent4">
                    <a:lumMod val="75000"/>
                  </a:schemeClr>
                </a:solidFill>
                <a:latin typeface="Consolas" panose="020B0609020204030204" pitchFamily="49" charset="0"/>
              </a:rPr>
              <a:t> </a:t>
            </a:r>
            <a:r>
              <a:rPr lang="en-IE" sz="1400" dirty="0">
                <a:latin typeface="Consolas" panose="020B0609020204030204" pitchFamily="49" charset="0"/>
              </a:rPr>
              <a:t>`</a:t>
            </a:r>
            <a:br>
              <a:rPr lang="en-IE" sz="1400" dirty="0">
                <a:latin typeface="Consolas" panose="020B0609020204030204" pitchFamily="49" charset="0"/>
              </a:rPr>
            </a:br>
            <a:r>
              <a:rPr lang="en-IE" sz="1400" dirty="0">
                <a:latin typeface="Consolas" panose="020B0609020204030204" pitchFamily="49" charset="0"/>
              </a:rPr>
              <a:t>   -</a:t>
            </a:r>
            <a:r>
              <a:rPr lang="en-IE" sz="1400" dirty="0" err="1">
                <a:latin typeface="Consolas" panose="020B0609020204030204" pitchFamily="49" charset="0"/>
              </a:rPr>
              <a:t>AutomationAccountName</a:t>
            </a:r>
            <a:r>
              <a:rPr lang="en-IE" sz="1400" dirty="0">
                <a:latin typeface="Consolas" panose="020B0609020204030204" pitchFamily="49" charset="0"/>
              </a:rPr>
              <a:t> </a:t>
            </a:r>
            <a:r>
              <a:rPr lang="en-IE" sz="1400" dirty="0">
                <a:solidFill>
                  <a:schemeClr val="accent4">
                    <a:lumMod val="75000"/>
                  </a:schemeClr>
                </a:solidFill>
                <a:latin typeface="Consolas" panose="020B0609020204030204" pitchFamily="49" charset="0"/>
              </a:rPr>
              <a:t>$</a:t>
            </a:r>
            <a:r>
              <a:rPr lang="en-IE" sz="1400" dirty="0" err="1">
                <a:solidFill>
                  <a:schemeClr val="accent4">
                    <a:lumMod val="75000"/>
                  </a:schemeClr>
                </a:solidFill>
                <a:latin typeface="Consolas" panose="020B0609020204030204" pitchFamily="49" charset="0"/>
              </a:rPr>
              <a:t>aaName</a:t>
            </a:r>
            <a:r>
              <a:rPr lang="en-IE" sz="1400" dirty="0">
                <a:solidFill>
                  <a:schemeClr val="accent4">
                    <a:lumMod val="75000"/>
                  </a:schemeClr>
                </a:solidFill>
                <a:latin typeface="Consolas" panose="020B0609020204030204" pitchFamily="49" charset="0"/>
              </a:rPr>
              <a:t> </a:t>
            </a:r>
            <a:r>
              <a:rPr lang="en-IE" sz="1400" dirty="0">
                <a:latin typeface="Consolas" panose="020B0609020204030204" pitchFamily="49" charset="0"/>
              </a:rPr>
              <a:t>`</a:t>
            </a:r>
            <a:br>
              <a:rPr lang="en-IE" sz="1400" dirty="0">
                <a:latin typeface="Consolas" panose="020B0609020204030204" pitchFamily="49" charset="0"/>
              </a:rPr>
            </a:br>
            <a:r>
              <a:rPr lang="en-IE" sz="1400" dirty="0">
                <a:latin typeface="Consolas" panose="020B0609020204030204" pitchFamily="49" charset="0"/>
              </a:rPr>
              <a:t>   -Parameters </a:t>
            </a:r>
            <a:r>
              <a:rPr lang="en-IE" sz="1400" dirty="0">
                <a:solidFill>
                  <a:schemeClr val="accent4">
                    <a:lumMod val="75000"/>
                  </a:schemeClr>
                </a:solidFill>
                <a:latin typeface="Consolas" panose="020B0609020204030204" pitchFamily="49" charset="0"/>
              </a:rPr>
              <a:t>$params</a:t>
            </a:r>
            <a:br>
              <a:rPr lang="en-IE" sz="1400" dirty="0">
                <a:latin typeface="Consolas" panose="020B0609020204030204" pitchFamily="49" charset="0"/>
              </a:rPr>
            </a:br>
            <a:endParaRPr lang="en-IE" sz="600" dirty="0">
              <a:latin typeface="Consolas" panose="020B0609020204030204" pitchFamily="49" charset="0"/>
            </a:endParaRPr>
          </a:p>
          <a:p>
            <a:r>
              <a:rPr lang="en-IE" sz="1400" dirty="0">
                <a:solidFill>
                  <a:srgbClr val="0E700E"/>
                </a:solidFill>
                <a:latin typeface="Consolas" panose="020B0609020204030204" pitchFamily="49" charset="0"/>
              </a:rPr>
              <a:t># Poll job status</a:t>
            </a:r>
            <a:br>
              <a:rPr lang="en-IE" sz="1400" dirty="0">
                <a:solidFill>
                  <a:srgbClr val="0E700E"/>
                </a:solidFill>
                <a:latin typeface="Consolas" panose="020B0609020204030204" pitchFamily="49" charset="0"/>
              </a:rPr>
            </a:br>
            <a:r>
              <a:rPr lang="en-IE" sz="1400" dirty="0">
                <a:latin typeface="Consolas" panose="020B0609020204030204" pitchFamily="49" charset="0"/>
              </a:rPr>
              <a:t>while (</a:t>
            </a:r>
            <a:r>
              <a:rPr lang="en-IE" sz="1400" dirty="0">
                <a:solidFill>
                  <a:schemeClr val="accent4">
                    <a:lumMod val="75000"/>
                  </a:schemeClr>
                </a:solidFill>
                <a:latin typeface="Consolas" panose="020B0609020204030204" pitchFamily="49" charset="0"/>
              </a:rPr>
              <a:t>$</a:t>
            </a:r>
            <a:r>
              <a:rPr lang="en-IE" sz="1400" dirty="0" err="1">
                <a:solidFill>
                  <a:schemeClr val="accent4">
                    <a:lumMod val="75000"/>
                  </a:schemeClr>
                </a:solidFill>
                <a:latin typeface="Consolas" panose="020B0609020204030204" pitchFamily="49" charset="0"/>
              </a:rPr>
              <a:t>job</a:t>
            </a:r>
            <a:r>
              <a:rPr lang="en-IE" sz="1400" dirty="0" err="1">
                <a:latin typeface="Consolas" panose="020B0609020204030204" pitchFamily="49" charset="0"/>
              </a:rPr>
              <a:t>.Status</a:t>
            </a:r>
            <a:r>
              <a:rPr lang="en-IE" sz="1400" dirty="0">
                <a:latin typeface="Consolas" panose="020B0609020204030204" pitchFamily="49" charset="0"/>
              </a:rPr>
              <a:t> -</a:t>
            </a:r>
            <a:r>
              <a:rPr lang="en-IE" sz="1400" dirty="0" err="1">
                <a:latin typeface="Consolas" panose="020B0609020204030204" pitchFamily="49" charset="0"/>
              </a:rPr>
              <a:t>notin</a:t>
            </a:r>
            <a:r>
              <a:rPr lang="en-IE" sz="1400" dirty="0">
                <a:latin typeface="Consolas" panose="020B0609020204030204" pitchFamily="49" charset="0"/>
              </a:rPr>
              <a:t> @(</a:t>
            </a:r>
            <a:r>
              <a:rPr lang="en-IE" sz="1400" dirty="0">
                <a:solidFill>
                  <a:srgbClr val="C00000"/>
                </a:solidFill>
                <a:latin typeface="Consolas" panose="020B0609020204030204" pitchFamily="49" charset="0"/>
              </a:rPr>
              <a:t>'Completed'</a:t>
            </a:r>
            <a:r>
              <a:rPr lang="en-IE" sz="1400" dirty="0">
                <a:latin typeface="Consolas" panose="020B0609020204030204" pitchFamily="49" charset="0"/>
              </a:rPr>
              <a:t>, </a:t>
            </a:r>
            <a:r>
              <a:rPr lang="en-IE" sz="1400" dirty="0">
                <a:solidFill>
                  <a:srgbClr val="C00000"/>
                </a:solidFill>
                <a:latin typeface="Consolas" panose="020B0609020204030204" pitchFamily="49" charset="0"/>
              </a:rPr>
              <a:t>'Failed'</a:t>
            </a:r>
            <a:r>
              <a:rPr lang="en-IE" sz="1400" dirty="0">
                <a:latin typeface="Consolas" panose="020B0609020204030204" pitchFamily="49" charset="0"/>
              </a:rPr>
              <a:t>)) {</a:t>
            </a:r>
          </a:p>
          <a:p>
            <a:r>
              <a:rPr lang="en-IE" sz="1400" dirty="0">
                <a:latin typeface="Consolas" panose="020B0609020204030204" pitchFamily="49" charset="0"/>
              </a:rPr>
              <a:t>   Start-Sleep </a:t>
            </a:r>
            <a:r>
              <a:rPr lang="en-IE" sz="1400" dirty="0">
                <a:solidFill>
                  <a:srgbClr val="7030A0"/>
                </a:solidFill>
                <a:latin typeface="Consolas" panose="020B0609020204030204" pitchFamily="49" charset="0"/>
              </a:rPr>
              <a:t>2</a:t>
            </a:r>
          </a:p>
          <a:p>
            <a:br>
              <a:rPr lang="en-IE" sz="600" dirty="0">
                <a:latin typeface="Consolas" panose="020B0609020204030204" pitchFamily="49" charset="0"/>
              </a:rPr>
            </a:br>
            <a:r>
              <a:rPr lang="en-IE" sz="1400" dirty="0">
                <a:latin typeface="Consolas" panose="020B0609020204030204" pitchFamily="49" charset="0"/>
              </a:rPr>
              <a:t>   </a:t>
            </a:r>
            <a:r>
              <a:rPr lang="en-IE" sz="1400" dirty="0">
                <a:solidFill>
                  <a:schemeClr val="accent4">
                    <a:lumMod val="75000"/>
                  </a:schemeClr>
                </a:solidFill>
                <a:latin typeface="Consolas" panose="020B0609020204030204" pitchFamily="49" charset="0"/>
              </a:rPr>
              <a:t>$job </a:t>
            </a:r>
            <a:r>
              <a:rPr lang="en-IE" sz="1400" dirty="0">
                <a:latin typeface="Consolas" panose="020B0609020204030204" pitchFamily="49" charset="0"/>
              </a:rPr>
              <a:t>= Get-</a:t>
            </a:r>
            <a:r>
              <a:rPr lang="en-IE" sz="1400" dirty="0" err="1">
                <a:latin typeface="Consolas" panose="020B0609020204030204" pitchFamily="49" charset="0"/>
              </a:rPr>
              <a:t>AzAutomationJob</a:t>
            </a:r>
            <a:r>
              <a:rPr lang="en-IE" sz="1400" dirty="0">
                <a:latin typeface="Consolas" panose="020B0609020204030204" pitchFamily="49" charset="0"/>
              </a:rPr>
              <a:t> `</a:t>
            </a:r>
            <a:br>
              <a:rPr lang="en-IE" sz="1400" dirty="0">
                <a:latin typeface="Consolas" panose="020B0609020204030204" pitchFamily="49" charset="0"/>
              </a:rPr>
            </a:br>
            <a:r>
              <a:rPr lang="en-IE" sz="1400" dirty="0">
                <a:latin typeface="Consolas" panose="020B0609020204030204" pitchFamily="49" charset="0"/>
              </a:rPr>
              <a:t>      -Id </a:t>
            </a:r>
            <a:r>
              <a:rPr lang="en-IE" sz="1400" dirty="0">
                <a:solidFill>
                  <a:schemeClr val="accent4">
                    <a:lumMod val="75000"/>
                  </a:schemeClr>
                </a:solidFill>
                <a:latin typeface="Consolas" panose="020B0609020204030204" pitchFamily="49" charset="0"/>
              </a:rPr>
              <a:t>$</a:t>
            </a:r>
            <a:r>
              <a:rPr lang="en-IE" sz="1400" dirty="0" err="1">
                <a:solidFill>
                  <a:schemeClr val="accent4">
                    <a:lumMod val="75000"/>
                  </a:schemeClr>
                </a:solidFill>
                <a:latin typeface="Consolas" panose="020B0609020204030204" pitchFamily="49" charset="0"/>
              </a:rPr>
              <a:t>job</a:t>
            </a:r>
            <a:r>
              <a:rPr lang="en-IE" sz="1400" dirty="0" err="1">
                <a:latin typeface="Consolas" panose="020B0609020204030204" pitchFamily="49" charset="0"/>
              </a:rPr>
              <a:t>.JobId</a:t>
            </a:r>
            <a:r>
              <a:rPr lang="en-IE" sz="1400" dirty="0">
                <a:latin typeface="Consolas" panose="020B0609020204030204" pitchFamily="49" charset="0"/>
              </a:rPr>
              <a:t> `</a:t>
            </a:r>
            <a:br>
              <a:rPr lang="en-IE" sz="1400" dirty="0">
                <a:latin typeface="Consolas" panose="020B0609020204030204" pitchFamily="49" charset="0"/>
              </a:rPr>
            </a:br>
            <a:r>
              <a:rPr lang="en-IE" sz="1400" dirty="0">
                <a:latin typeface="Consolas" panose="020B0609020204030204" pitchFamily="49" charset="0"/>
              </a:rPr>
              <a:t>      -</a:t>
            </a:r>
            <a:r>
              <a:rPr lang="en-IE" sz="1400" dirty="0" err="1">
                <a:latin typeface="Consolas" panose="020B0609020204030204" pitchFamily="49" charset="0"/>
              </a:rPr>
              <a:t>ResourceGroupName</a:t>
            </a:r>
            <a:r>
              <a:rPr lang="en-IE" sz="1400" dirty="0">
                <a:latin typeface="Consolas" panose="020B0609020204030204" pitchFamily="49" charset="0"/>
              </a:rPr>
              <a:t> </a:t>
            </a:r>
            <a:r>
              <a:rPr lang="en-IE" sz="1400" dirty="0">
                <a:solidFill>
                  <a:schemeClr val="accent4">
                    <a:lumMod val="75000"/>
                  </a:schemeClr>
                </a:solidFill>
                <a:latin typeface="Consolas" panose="020B0609020204030204" pitchFamily="49" charset="0"/>
              </a:rPr>
              <a:t>$</a:t>
            </a:r>
            <a:r>
              <a:rPr lang="en-IE" sz="1400" dirty="0" err="1">
                <a:solidFill>
                  <a:schemeClr val="accent4">
                    <a:lumMod val="75000"/>
                  </a:schemeClr>
                </a:solidFill>
                <a:latin typeface="Consolas" panose="020B0609020204030204" pitchFamily="49" charset="0"/>
              </a:rPr>
              <a:t>rgName</a:t>
            </a:r>
            <a:r>
              <a:rPr lang="en-IE" sz="1400" dirty="0">
                <a:solidFill>
                  <a:schemeClr val="accent4">
                    <a:lumMod val="75000"/>
                  </a:schemeClr>
                </a:solidFill>
                <a:latin typeface="Consolas" panose="020B0609020204030204" pitchFamily="49" charset="0"/>
              </a:rPr>
              <a:t> </a:t>
            </a:r>
            <a:r>
              <a:rPr lang="en-IE" sz="1400" dirty="0">
                <a:latin typeface="Consolas" panose="020B0609020204030204" pitchFamily="49" charset="0"/>
              </a:rPr>
              <a:t>`</a:t>
            </a:r>
            <a:br>
              <a:rPr lang="en-IE" sz="1400" dirty="0">
                <a:latin typeface="Consolas" panose="020B0609020204030204" pitchFamily="49" charset="0"/>
              </a:rPr>
            </a:br>
            <a:r>
              <a:rPr lang="en-IE" sz="1400" dirty="0">
                <a:latin typeface="Consolas" panose="020B0609020204030204" pitchFamily="49" charset="0"/>
              </a:rPr>
              <a:t>      -</a:t>
            </a:r>
            <a:r>
              <a:rPr lang="en-IE" sz="1400" dirty="0" err="1">
                <a:latin typeface="Consolas" panose="020B0609020204030204" pitchFamily="49" charset="0"/>
              </a:rPr>
              <a:t>AutomationAccountName</a:t>
            </a:r>
            <a:r>
              <a:rPr lang="en-IE" sz="1400" dirty="0">
                <a:latin typeface="Consolas" panose="020B0609020204030204" pitchFamily="49" charset="0"/>
              </a:rPr>
              <a:t> </a:t>
            </a:r>
            <a:r>
              <a:rPr lang="en-IE" sz="1400" dirty="0">
                <a:solidFill>
                  <a:schemeClr val="accent4">
                    <a:lumMod val="75000"/>
                  </a:schemeClr>
                </a:solidFill>
                <a:latin typeface="Consolas" panose="020B0609020204030204" pitchFamily="49" charset="0"/>
              </a:rPr>
              <a:t>$</a:t>
            </a:r>
            <a:r>
              <a:rPr lang="en-IE" sz="1400" dirty="0" err="1">
                <a:solidFill>
                  <a:schemeClr val="accent4">
                    <a:lumMod val="75000"/>
                  </a:schemeClr>
                </a:solidFill>
                <a:latin typeface="Consolas" panose="020B0609020204030204" pitchFamily="49" charset="0"/>
              </a:rPr>
              <a:t>aaName</a:t>
            </a:r>
            <a:endParaRPr lang="en-IE" sz="1400" dirty="0">
              <a:solidFill>
                <a:schemeClr val="accent4">
                  <a:lumMod val="75000"/>
                </a:schemeClr>
              </a:solidFill>
              <a:latin typeface="Consolas" panose="020B0609020204030204" pitchFamily="49" charset="0"/>
            </a:endParaRPr>
          </a:p>
          <a:p>
            <a:r>
              <a:rPr lang="en-IE" sz="1400" dirty="0">
                <a:latin typeface="Consolas" panose="020B0609020204030204" pitchFamily="49" charset="0"/>
              </a:rPr>
              <a:t>}</a:t>
            </a:r>
          </a:p>
          <a:p>
            <a:br>
              <a:rPr lang="en-IE" sz="500" dirty="0">
                <a:latin typeface="Consolas" panose="020B0609020204030204" pitchFamily="49" charset="0"/>
              </a:rPr>
            </a:br>
            <a:r>
              <a:rPr lang="en-IE" sz="1400" dirty="0">
                <a:solidFill>
                  <a:srgbClr val="0E700E"/>
                </a:solidFill>
                <a:latin typeface="Consolas" panose="020B0609020204030204" pitchFamily="49" charset="0"/>
              </a:rPr>
              <a:t># Retrieve job output</a:t>
            </a:r>
            <a:br>
              <a:rPr lang="en-IE" sz="1400" dirty="0">
                <a:solidFill>
                  <a:srgbClr val="0E700E"/>
                </a:solidFill>
                <a:latin typeface="Consolas" panose="020B0609020204030204" pitchFamily="49" charset="0"/>
              </a:rPr>
            </a:br>
            <a:r>
              <a:rPr lang="en-IE" sz="1400" dirty="0">
                <a:solidFill>
                  <a:schemeClr val="accent4">
                    <a:lumMod val="75000"/>
                  </a:schemeClr>
                </a:solidFill>
                <a:latin typeface="Consolas" panose="020B0609020204030204" pitchFamily="49" charset="0"/>
              </a:rPr>
              <a:t>$out </a:t>
            </a:r>
            <a:r>
              <a:rPr lang="en-IE" sz="1400" dirty="0">
                <a:latin typeface="Consolas" panose="020B0609020204030204" pitchFamily="49" charset="0"/>
              </a:rPr>
              <a:t>= (Get-</a:t>
            </a:r>
            <a:r>
              <a:rPr lang="en-IE" sz="1400" dirty="0" err="1">
                <a:latin typeface="Consolas" panose="020B0609020204030204" pitchFamily="49" charset="0"/>
              </a:rPr>
              <a:t>AzAutomationJobOutput</a:t>
            </a:r>
            <a:r>
              <a:rPr lang="en-IE" sz="1400" dirty="0">
                <a:latin typeface="Consolas" panose="020B0609020204030204" pitchFamily="49" charset="0"/>
              </a:rPr>
              <a:t> `</a:t>
            </a:r>
            <a:br>
              <a:rPr lang="en-IE" sz="1400" dirty="0">
                <a:latin typeface="Consolas" panose="020B0609020204030204" pitchFamily="49" charset="0"/>
              </a:rPr>
            </a:br>
            <a:r>
              <a:rPr lang="en-IE" sz="1400" dirty="0">
                <a:latin typeface="Consolas" panose="020B0609020204030204" pitchFamily="49" charset="0"/>
              </a:rPr>
              <a:t>   -Id </a:t>
            </a:r>
            <a:r>
              <a:rPr lang="en-IE" sz="1400" dirty="0">
                <a:solidFill>
                  <a:schemeClr val="accent4">
                    <a:lumMod val="75000"/>
                  </a:schemeClr>
                </a:solidFill>
                <a:latin typeface="Consolas" panose="020B0609020204030204" pitchFamily="49" charset="0"/>
              </a:rPr>
              <a:t>$</a:t>
            </a:r>
            <a:r>
              <a:rPr lang="en-IE" sz="1400" dirty="0" err="1">
                <a:solidFill>
                  <a:schemeClr val="accent4">
                    <a:lumMod val="75000"/>
                  </a:schemeClr>
                </a:solidFill>
                <a:latin typeface="Consolas" panose="020B0609020204030204" pitchFamily="49" charset="0"/>
              </a:rPr>
              <a:t>job</a:t>
            </a:r>
            <a:r>
              <a:rPr lang="en-IE" sz="1400" dirty="0" err="1">
                <a:latin typeface="Consolas" panose="020B0609020204030204" pitchFamily="49" charset="0"/>
              </a:rPr>
              <a:t>.JobId</a:t>
            </a:r>
            <a:r>
              <a:rPr lang="en-IE" sz="1400" dirty="0">
                <a:latin typeface="Consolas" panose="020B0609020204030204" pitchFamily="49" charset="0"/>
              </a:rPr>
              <a:t> `</a:t>
            </a:r>
            <a:br>
              <a:rPr lang="en-IE" sz="1400" dirty="0">
                <a:latin typeface="Consolas" panose="020B0609020204030204" pitchFamily="49" charset="0"/>
              </a:rPr>
            </a:br>
            <a:r>
              <a:rPr lang="en-IE" sz="1400" dirty="0">
                <a:latin typeface="Consolas" panose="020B0609020204030204" pitchFamily="49" charset="0"/>
              </a:rPr>
              <a:t>   -</a:t>
            </a:r>
            <a:r>
              <a:rPr lang="en-IE" sz="1400" dirty="0" err="1">
                <a:latin typeface="Consolas" panose="020B0609020204030204" pitchFamily="49" charset="0"/>
              </a:rPr>
              <a:t>ResourceGroupName</a:t>
            </a:r>
            <a:r>
              <a:rPr lang="en-IE" sz="1400" dirty="0">
                <a:latin typeface="Consolas" panose="020B0609020204030204" pitchFamily="49" charset="0"/>
              </a:rPr>
              <a:t> </a:t>
            </a:r>
            <a:r>
              <a:rPr lang="en-IE" sz="1400" dirty="0">
                <a:solidFill>
                  <a:schemeClr val="accent4">
                    <a:lumMod val="75000"/>
                  </a:schemeClr>
                </a:solidFill>
                <a:latin typeface="Consolas" panose="020B0609020204030204" pitchFamily="49" charset="0"/>
              </a:rPr>
              <a:t>$</a:t>
            </a:r>
            <a:r>
              <a:rPr lang="en-IE" sz="1400" dirty="0" err="1">
                <a:solidFill>
                  <a:schemeClr val="accent4">
                    <a:lumMod val="75000"/>
                  </a:schemeClr>
                </a:solidFill>
                <a:latin typeface="Consolas" panose="020B0609020204030204" pitchFamily="49" charset="0"/>
              </a:rPr>
              <a:t>rgName</a:t>
            </a:r>
            <a:r>
              <a:rPr lang="en-IE" sz="1400" dirty="0">
                <a:solidFill>
                  <a:schemeClr val="accent4">
                    <a:lumMod val="75000"/>
                  </a:schemeClr>
                </a:solidFill>
                <a:latin typeface="Consolas" panose="020B0609020204030204" pitchFamily="49" charset="0"/>
              </a:rPr>
              <a:t> </a:t>
            </a:r>
            <a:r>
              <a:rPr lang="en-IE" sz="1400" dirty="0">
                <a:latin typeface="Consolas" panose="020B0609020204030204" pitchFamily="49" charset="0"/>
              </a:rPr>
              <a:t>`</a:t>
            </a:r>
            <a:br>
              <a:rPr lang="en-IE" sz="1400" dirty="0">
                <a:latin typeface="Consolas" panose="020B0609020204030204" pitchFamily="49" charset="0"/>
              </a:rPr>
            </a:br>
            <a:r>
              <a:rPr lang="en-IE" sz="1400" dirty="0">
                <a:latin typeface="Consolas" panose="020B0609020204030204" pitchFamily="49" charset="0"/>
              </a:rPr>
              <a:t>   -</a:t>
            </a:r>
            <a:r>
              <a:rPr lang="en-IE" sz="1400" dirty="0" err="1">
                <a:latin typeface="Consolas" panose="020B0609020204030204" pitchFamily="49" charset="0"/>
              </a:rPr>
              <a:t>AutomationAccountName</a:t>
            </a:r>
            <a:r>
              <a:rPr lang="en-IE" sz="1400" dirty="0">
                <a:latin typeface="Consolas" panose="020B0609020204030204" pitchFamily="49" charset="0"/>
              </a:rPr>
              <a:t> </a:t>
            </a:r>
            <a:r>
              <a:rPr lang="en-IE" sz="1400" dirty="0">
                <a:solidFill>
                  <a:schemeClr val="accent4">
                    <a:lumMod val="75000"/>
                  </a:schemeClr>
                </a:solidFill>
                <a:latin typeface="Consolas" panose="020B0609020204030204" pitchFamily="49" charset="0"/>
              </a:rPr>
              <a:t>$</a:t>
            </a:r>
            <a:r>
              <a:rPr lang="en-IE" sz="1400" dirty="0" err="1">
                <a:solidFill>
                  <a:schemeClr val="accent4">
                    <a:lumMod val="75000"/>
                  </a:schemeClr>
                </a:solidFill>
                <a:latin typeface="Consolas" panose="020B0609020204030204" pitchFamily="49" charset="0"/>
              </a:rPr>
              <a:t>aaName</a:t>
            </a:r>
            <a:r>
              <a:rPr lang="en-IE" sz="1400" dirty="0">
                <a:solidFill>
                  <a:schemeClr val="accent4">
                    <a:lumMod val="75000"/>
                  </a:schemeClr>
                </a:solidFill>
                <a:latin typeface="Consolas" panose="020B0609020204030204" pitchFamily="49" charset="0"/>
              </a:rPr>
              <a:t> </a:t>
            </a:r>
            <a:r>
              <a:rPr lang="en-IE" sz="1400" dirty="0">
                <a:solidFill>
                  <a:schemeClr val="tx1">
                    <a:lumMod val="95000"/>
                    <a:lumOff val="5000"/>
                  </a:schemeClr>
                </a:solidFill>
                <a:latin typeface="Consolas" panose="020B0609020204030204" pitchFamily="49" charset="0"/>
              </a:rPr>
              <a:t>`</a:t>
            </a:r>
            <a:br>
              <a:rPr lang="en-IE" sz="1400" dirty="0">
                <a:solidFill>
                  <a:schemeClr val="tx1">
                    <a:lumMod val="95000"/>
                    <a:lumOff val="5000"/>
                  </a:schemeClr>
                </a:solidFill>
                <a:latin typeface="Consolas" panose="020B0609020204030204" pitchFamily="49" charset="0"/>
              </a:rPr>
            </a:br>
            <a:r>
              <a:rPr lang="en-IE" sz="1400" dirty="0">
                <a:solidFill>
                  <a:schemeClr val="tx1">
                    <a:lumMod val="95000"/>
                    <a:lumOff val="5000"/>
                  </a:schemeClr>
                </a:solidFill>
                <a:latin typeface="Consolas" panose="020B0609020204030204" pitchFamily="49" charset="0"/>
              </a:rPr>
              <a:t>   -Stream </a:t>
            </a:r>
            <a:r>
              <a:rPr lang="en-IE" sz="1400" dirty="0">
                <a:solidFill>
                  <a:srgbClr val="7030A0"/>
                </a:solidFill>
                <a:latin typeface="Consolas" panose="020B0609020204030204" pitchFamily="49" charset="0"/>
              </a:rPr>
              <a:t>Output</a:t>
            </a:r>
            <a:r>
              <a:rPr lang="en-IE" sz="1400" dirty="0">
                <a:latin typeface="Consolas" panose="020B0609020204030204" pitchFamily="49" charset="0"/>
              </a:rPr>
              <a:t>).Summary</a:t>
            </a:r>
            <a:endParaRPr lang="en-IE" sz="2400" dirty="0"/>
          </a:p>
        </p:txBody>
      </p:sp>
      <p:sp>
        <p:nvSpPr>
          <p:cNvPr id="2" name="TextBox 1">
            <a:extLst>
              <a:ext uri="{FF2B5EF4-FFF2-40B4-BE49-F238E27FC236}">
                <a16:creationId xmlns:a16="http://schemas.microsoft.com/office/drawing/2014/main" id="{8BB6293F-4285-4724-971C-7980B5136EC5}"/>
              </a:ext>
            </a:extLst>
          </p:cNvPr>
          <p:cNvSpPr txBox="1"/>
          <p:nvPr/>
        </p:nvSpPr>
        <p:spPr>
          <a:xfrm>
            <a:off x="666885" y="5422900"/>
            <a:ext cx="4586068" cy="923330"/>
          </a:xfrm>
          <a:prstGeom prst="rect">
            <a:avLst/>
          </a:prstGeom>
          <a:solidFill>
            <a:srgbClr val="FFC000"/>
          </a:solidFill>
          <a:ln>
            <a:solidFill>
              <a:schemeClr val="tx1"/>
            </a:solidFill>
          </a:ln>
        </p:spPr>
        <p:txBody>
          <a:bodyPr wrap="square" lIns="0" tIns="0" rIns="0" bIns="0" rtlCol="0">
            <a:spAutoFit/>
          </a:bodyPr>
          <a:lstStyle/>
          <a:p>
            <a:pPr algn="ctr"/>
            <a:r>
              <a:rPr lang="en-IE" sz="2000" dirty="0">
                <a:latin typeface="+mj-lt"/>
              </a:rPr>
              <a:t>Top Tip</a:t>
            </a:r>
            <a:br>
              <a:rPr lang="en-IE" sz="2000" dirty="0">
                <a:latin typeface="+mj-lt"/>
              </a:rPr>
            </a:br>
            <a:r>
              <a:rPr lang="en-IE" sz="2000" dirty="0"/>
              <a:t>Format child runbook output as hash table for easy consumption by parent</a:t>
            </a:r>
          </a:p>
        </p:txBody>
      </p:sp>
    </p:spTree>
    <p:extLst>
      <p:ext uri="{BB962C8B-B14F-4D97-AF65-F5344CB8AC3E}">
        <p14:creationId xmlns:p14="http://schemas.microsoft.com/office/powerpoint/2010/main" val="6323153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7C64A-870B-441F-8AC6-7DC9639ACAE1}"/>
              </a:ext>
            </a:extLst>
          </p:cNvPr>
          <p:cNvSpPr>
            <a:spLocks noGrp="1"/>
          </p:cNvSpPr>
          <p:nvPr>
            <p:ph type="title"/>
          </p:nvPr>
        </p:nvSpPr>
        <p:spPr/>
        <p:txBody>
          <a:bodyPr/>
          <a:lstStyle/>
          <a:p>
            <a:r>
              <a:rPr lang="en-IE" dirty="0"/>
              <a:t>Child Runbooks</a:t>
            </a:r>
          </a:p>
        </p:txBody>
      </p:sp>
      <p:sp>
        <p:nvSpPr>
          <p:cNvPr id="3" name="Text Placeholder 2">
            <a:extLst>
              <a:ext uri="{FF2B5EF4-FFF2-40B4-BE49-F238E27FC236}">
                <a16:creationId xmlns:a16="http://schemas.microsoft.com/office/drawing/2014/main" id="{207D25DA-A0BF-489F-9327-9C137BDB189C}"/>
              </a:ext>
            </a:extLst>
          </p:cNvPr>
          <p:cNvSpPr>
            <a:spLocks noGrp="1"/>
          </p:cNvSpPr>
          <p:nvPr>
            <p:ph type="body" sz="quarter" idx="10"/>
          </p:nvPr>
        </p:nvSpPr>
        <p:spPr/>
        <p:txBody>
          <a:bodyPr/>
          <a:lstStyle/>
          <a:p>
            <a:r>
              <a:rPr lang="en-IE" dirty="0"/>
              <a:t>Demo</a:t>
            </a:r>
          </a:p>
        </p:txBody>
      </p:sp>
    </p:spTree>
    <p:extLst>
      <p:ext uri="{BB962C8B-B14F-4D97-AF65-F5344CB8AC3E}">
        <p14:creationId xmlns:p14="http://schemas.microsoft.com/office/powerpoint/2010/main" val="4059586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3035808"/>
            <a:ext cx="2063391"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Thank you.</a:t>
            </a:r>
          </a:p>
        </p:txBody>
      </p:sp>
    </p:spTree>
    <p:extLst>
      <p:ext uri="{BB962C8B-B14F-4D97-AF65-F5344CB8AC3E}">
        <p14:creationId xmlns:p14="http://schemas.microsoft.com/office/powerpoint/2010/main" val="240282864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1050544"/>
          </a:xfrm>
        </p:spPr>
        <p:txBody>
          <a:bodyPr/>
          <a:lstStyle/>
          <a:p>
            <a:r>
              <a:rPr lang="en-US" dirty="0"/>
              <a:t>Multi-Tenant Runbooks</a:t>
            </a:r>
          </a:p>
          <a:p>
            <a:r>
              <a:rPr lang="en-US" dirty="0"/>
              <a:t>Child Runbooks</a:t>
            </a:r>
          </a:p>
        </p:txBody>
      </p:sp>
    </p:spTree>
    <p:extLst>
      <p:ext uri="{BB962C8B-B14F-4D97-AF65-F5344CB8AC3E}">
        <p14:creationId xmlns:p14="http://schemas.microsoft.com/office/powerpoint/2010/main" val="417856549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2873414"/>
            <a:ext cx="4159950" cy="1107996"/>
          </a:xfrm>
        </p:spPr>
        <p:txBody>
          <a:bodyPr/>
          <a:lstStyle/>
          <a:p>
            <a:r>
              <a:rPr lang="en-US" dirty="0"/>
              <a:t>Multi-Tenant Runbooks</a:t>
            </a:r>
          </a:p>
        </p:txBody>
      </p:sp>
    </p:spTree>
    <p:extLst>
      <p:ext uri="{BB962C8B-B14F-4D97-AF65-F5344CB8AC3E}">
        <p14:creationId xmlns:p14="http://schemas.microsoft.com/office/powerpoint/2010/main" val="181166597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2A50211-CF13-4D2E-B53C-EEDD6607C833}"/>
              </a:ext>
            </a:extLst>
          </p:cNvPr>
          <p:cNvSpPr>
            <a:spLocks noGrp="1"/>
          </p:cNvSpPr>
          <p:nvPr>
            <p:ph type="title"/>
          </p:nvPr>
        </p:nvSpPr>
        <p:spPr/>
        <p:txBody>
          <a:bodyPr/>
          <a:lstStyle/>
          <a:p>
            <a:r>
              <a:rPr lang="en-IE" dirty="0"/>
              <a:t>Two Approaches</a:t>
            </a:r>
          </a:p>
        </p:txBody>
      </p:sp>
      <p:sp>
        <p:nvSpPr>
          <p:cNvPr id="6" name="Content Placeholder 5">
            <a:extLst>
              <a:ext uri="{FF2B5EF4-FFF2-40B4-BE49-F238E27FC236}">
                <a16:creationId xmlns:a16="http://schemas.microsoft.com/office/drawing/2014/main" id="{E05083E0-CB29-49C0-A845-E6582E91288E}"/>
              </a:ext>
            </a:extLst>
          </p:cNvPr>
          <p:cNvSpPr>
            <a:spLocks noGrp="1"/>
          </p:cNvSpPr>
          <p:nvPr>
            <p:ph sz="quarter" idx="12"/>
          </p:nvPr>
        </p:nvSpPr>
        <p:spPr>
          <a:xfrm>
            <a:off x="584200" y="1435100"/>
            <a:ext cx="5211763" cy="3877985"/>
          </a:xfrm>
        </p:spPr>
        <p:txBody>
          <a:bodyPr/>
          <a:lstStyle/>
          <a:p>
            <a:r>
              <a:rPr lang="en-IE" dirty="0">
                <a:latin typeface="+mj-lt"/>
              </a:rPr>
              <a:t>Lighthouse</a:t>
            </a:r>
          </a:p>
          <a:p>
            <a:endParaRPr lang="en-IE" dirty="0"/>
          </a:p>
          <a:p>
            <a:pPr marL="457200" indent="-457200">
              <a:buFont typeface="Arial" panose="020B0604020202020204" pitchFamily="34" charset="0"/>
              <a:buChar char="•"/>
            </a:pPr>
            <a:r>
              <a:rPr lang="en-IE" dirty="0"/>
              <a:t>Any subscription</a:t>
            </a:r>
          </a:p>
          <a:p>
            <a:pPr marL="457200" indent="-457200">
              <a:buFont typeface="Arial" panose="020B0604020202020204" pitchFamily="34" charset="0"/>
              <a:buChar char="•"/>
            </a:pPr>
            <a:r>
              <a:rPr lang="en-IE" dirty="0"/>
              <a:t>Subscription owner must enrol</a:t>
            </a:r>
          </a:p>
          <a:p>
            <a:pPr marL="457200" indent="-457200">
              <a:buFont typeface="Arial" panose="020B0604020202020204" pitchFamily="34" charset="0"/>
              <a:buChar char="•"/>
            </a:pPr>
            <a:r>
              <a:rPr lang="en-IE" dirty="0"/>
              <a:t>Users/Groups specified up-front</a:t>
            </a:r>
          </a:p>
          <a:p>
            <a:pPr marL="457200" indent="-457200">
              <a:buFont typeface="Arial" panose="020B0604020202020204" pitchFamily="34" charset="0"/>
              <a:buChar char="•"/>
            </a:pPr>
            <a:r>
              <a:rPr lang="en-IE" dirty="0"/>
              <a:t>Roles specified up-front</a:t>
            </a:r>
          </a:p>
        </p:txBody>
      </p:sp>
      <p:sp>
        <p:nvSpPr>
          <p:cNvPr id="7" name="Content Placeholder 6">
            <a:extLst>
              <a:ext uri="{FF2B5EF4-FFF2-40B4-BE49-F238E27FC236}">
                <a16:creationId xmlns:a16="http://schemas.microsoft.com/office/drawing/2014/main" id="{32B9979E-26D5-47ED-89D0-B4AFC6729CB5}"/>
              </a:ext>
            </a:extLst>
          </p:cNvPr>
          <p:cNvSpPr>
            <a:spLocks noGrp="1"/>
          </p:cNvSpPr>
          <p:nvPr>
            <p:ph sz="quarter" idx="13"/>
          </p:nvPr>
        </p:nvSpPr>
        <p:spPr>
          <a:xfrm>
            <a:off x="6396038" y="1435100"/>
            <a:ext cx="5213349" cy="3877985"/>
          </a:xfrm>
        </p:spPr>
        <p:txBody>
          <a:bodyPr/>
          <a:lstStyle/>
          <a:p>
            <a:r>
              <a:rPr lang="en-IE" dirty="0">
                <a:latin typeface="+mj-lt"/>
              </a:rPr>
              <a:t>Admin-On-Behalf-Of (AOBO)</a:t>
            </a:r>
          </a:p>
          <a:p>
            <a:endParaRPr lang="en-IE" dirty="0"/>
          </a:p>
          <a:p>
            <a:pPr marL="457200" indent="-457200">
              <a:buFont typeface="Arial" panose="020B0604020202020204" pitchFamily="34" charset="0"/>
              <a:buChar char="•"/>
            </a:pPr>
            <a:r>
              <a:rPr lang="en-IE" dirty="0"/>
              <a:t>CSP only</a:t>
            </a:r>
          </a:p>
          <a:p>
            <a:pPr marL="457200" indent="-457200">
              <a:buFont typeface="Arial" panose="020B0604020202020204" pitchFamily="34" charset="0"/>
              <a:buChar char="•"/>
            </a:pPr>
            <a:r>
              <a:rPr lang="en-IE" dirty="0"/>
              <a:t>No enrolment – covers all CSP subscriptions</a:t>
            </a:r>
          </a:p>
          <a:p>
            <a:pPr marL="457200" indent="-457200">
              <a:buFont typeface="Arial" panose="020B0604020202020204" pitchFamily="34" charset="0"/>
              <a:buChar char="•"/>
            </a:pPr>
            <a:r>
              <a:rPr lang="en-IE" dirty="0"/>
              <a:t>Any member of </a:t>
            </a:r>
            <a:r>
              <a:rPr lang="en-IE" dirty="0" err="1"/>
              <a:t>AdminAgents</a:t>
            </a:r>
            <a:r>
              <a:rPr lang="en-IE" dirty="0"/>
              <a:t> group</a:t>
            </a:r>
          </a:p>
          <a:p>
            <a:pPr marL="457200" indent="-457200">
              <a:buFont typeface="Arial" panose="020B0604020202020204" pitchFamily="34" charset="0"/>
              <a:buChar char="•"/>
            </a:pPr>
            <a:r>
              <a:rPr lang="en-IE" dirty="0"/>
              <a:t>Owner role only</a:t>
            </a:r>
          </a:p>
        </p:txBody>
      </p:sp>
    </p:spTree>
    <p:extLst>
      <p:ext uri="{BB962C8B-B14F-4D97-AF65-F5344CB8AC3E}">
        <p14:creationId xmlns:p14="http://schemas.microsoft.com/office/powerpoint/2010/main" val="415133815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0CDD6-E14E-4C8C-B479-D4CBF18B8008}"/>
              </a:ext>
            </a:extLst>
          </p:cNvPr>
          <p:cNvSpPr>
            <a:spLocks noGrp="1"/>
          </p:cNvSpPr>
          <p:nvPr>
            <p:ph type="title"/>
          </p:nvPr>
        </p:nvSpPr>
        <p:spPr/>
        <p:txBody>
          <a:bodyPr/>
          <a:lstStyle/>
          <a:p>
            <a:r>
              <a:rPr lang="en-IE" dirty="0"/>
              <a:t>Azure Automation with Lighthouse – Set Up</a:t>
            </a:r>
          </a:p>
        </p:txBody>
      </p:sp>
      <p:sp>
        <p:nvSpPr>
          <p:cNvPr id="5" name="Content Placeholder 4">
            <a:extLst>
              <a:ext uri="{FF2B5EF4-FFF2-40B4-BE49-F238E27FC236}">
                <a16:creationId xmlns:a16="http://schemas.microsoft.com/office/drawing/2014/main" id="{74CE1FA6-B674-4653-91BF-A49F616F6C7C}"/>
              </a:ext>
            </a:extLst>
          </p:cNvPr>
          <p:cNvSpPr>
            <a:spLocks noGrp="1"/>
          </p:cNvSpPr>
          <p:nvPr>
            <p:ph sz="quarter" idx="10"/>
          </p:nvPr>
        </p:nvSpPr>
        <p:spPr>
          <a:xfrm>
            <a:off x="584200" y="1435100"/>
            <a:ext cx="11018838" cy="3385542"/>
          </a:xfrm>
        </p:spPr>
        <p:txBody>
          <a:bodyPr/>
          <a:lstStyle/>
          <a:p>
            <a:pPr marL="457200" indent="-457200">
              <a:buFont typeface="Arial" panose="020B0604020202020204" pitchFamily="34" charset="0"/>
              <a:buChar char="•"/>
            </a:pPr>
            <a:r>
              <a:rPr lang="en-IE" dirty="0"/>
              <a:t>Create Automation Account with </a:t>
            </a:r>
            <a:r>
              <a:rPr lang="en-IE" dirty="0" err="1"/>
              <a:t>RunAs</a:t>
            </a:r>
            <a:r>
              <a:rPr lang="en-IE" dirty="0"/>
              <a:t> account</a:t>
            </a:r>
          </a:p>
          <a:p>
            <a:pPr marL="457200" indent="-457200">
              <a:buFont typeface="Arial" panose="020B0604020202020204" pitchFamily="34" charset="0"/>
              <a:buChar char="•"/>
            </a:pPr>
            <a:r>
              <a:rPr lang="en-IE" dirty="0"/>
              <a:t>Identify required roles</a:t>
            </a:r>
          </a:p>
          <a:p>
            <a:pPr marL="457200" indent="-457200">
              <a:buFont typeface="Arial" panose="020B0604020202020204" pitchFamily="34" charset="0"/>
              <a:buChar char="•"/>
            </a:pPr>
            <a:r>
              <a:rPr lang="en-IE" dirty="0"/>
              <a:t>Include </a:t>
            </a:r>
            <a:r>
              <a:rPr lang="en-IE" dirty="0" err="1"/>
              <a:t>RunAs</a:t>
            </a:r>
            <a:r>
              <a:rPr lang="en-IE" dirty="0"/>
              <a:t> </a:t>
            </a:r>
            <a:r>
              <a:rPr lang="en-IE" dirty="0" err="1"/>
              <a:t>ObjectId</a:t>
            </a:r>
            <a:r>
              <a:rPr lang="en-IE" dirty="0"/>
              <a:t> and role IDs in Lighthouse configuration</a:t>
            </a:r>
          </a:p>
          <a:p>
            <a:pPr marL="457200" indent="-457200">
              <a:buFont typeface="Arial" panose="020B0604020202020204" pitchFamily="34" charset="0"/>
              <a:buChar char="•"/>
            </a:pPr>
            <a:r>
              <a:rPr lang="en-IE" dirty="0"/>
              <a:t>Customer signs up and delegates access</a:t>
            </a:r>
          </a:p>
          <a:p>
            <a:pPr marL="914400" lvl="1" indent="-457200">
              <a:buFont typeface="Arial" panose="020B0604020202020204" pitchFamily="34" charset="0"/>
              <a:buChar char="•"/>
            </a:pPr>
            <a:r>
              <a:rPr lang="en-IE" dirty="0"/>
              <a:t>Given role is assigned to </a:t>
            </a:r>
            <a:r>
              <a:rPr lang="en-IE" dirty="0" err="1"/>
              <a:t>RunAs</a:t>
            </a:r>
            <a:r>
              <a:rPr lang="en-IE" dirty="0"/>
              <a:t> account for customer subscription</a:t>
            </a:r>
          </a:p>
          <a:p>
            <a:pPr marL="457200" indent="-457200">
              <a:buFont typeface="Arial" panose="020B0604020202020204" pitchFamily="34" charset="0"/>
              <a:buChar char="•"/>
            </a:pPr>
            <a:endParaRPr lang="en-IE" dirty="0"/>
          </a:p>
          <a:p>
            <a:pPr marL="457200" indent="-457200">
              <a:buFont typeface="Arial" panose="020B0604020202020204" pitchFamily="34" charset="0"/>
              <a:buChar char="•"/>
            </a:pPr>
            <a:r>
              <a:rPr lang="en-IE" dirty="0"/>
              <a:t>Hard to change roles later – requires customer action</a:t>
            </a:r>
          </a:p>
        </p:txBody>
      </p:sp>
    </p:spTree>
    <p:extLst>
      <p:ext uri="{BB962C8B-B14F-4D97-AF65-F5344CB8AC3E}">
        <p14:creationId xmlns:p14="http://schemas.microsoft.com/office/powerpoint/2010/main" val="14051896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5C242-368F-47B9-9DDB-7931E7269C40}"/>
              </a:ext>
            </a:extLst>
          </p:cNvPr>
          <p:cNvSpPr>
            <a:spLocks noGrp="1"/>
          </p:cNvSpPr>
          <p:nvPr>
            <p:ph type="title"/>
          </p:nvPr>
        </p:nvSpPr>
        <p:spPr>
          <a:xfrm>
            <a:off x="588263" y="2873415"/>
            <a:ext cx="3182027" cy="1107996"/>
          </a:xfrm>
        </p:spPr>
        <p:txBody>
          <a:bodyPr/>
          <a:lstStyle/>
          <a:p>
            <a:r>
              <a:rPr lang="en-IE" dirty="0"/>
              <a:t>Lighthouse Runbook</a:t>
            </a:r>
          </a:p>
        </p:txBody>
      </p:sp>
      <p:sp>
        <p:nvSpPr>
          <p:cNvPr id="4" name="Text Placeholder 3">
            <a:extLst>
              <a:ext uri="{FF2B5EF4-FFF2-40B4-BE49-F238E27FC236}">
                <a16:creationId xmlns:a16="http://schemas.microsoft.com/office/drawing/2014/main" id="{C8CDD353-CF00-4782-A302-C2CDB5B56018}"/>
              </a:ext>
            </a:extLst>
          </p:cNvPr>
          <p:cNvSpPr>
            <a:spLocks noGrp="1"/>
          </p:cNvSpPr>
          <p:nvPr>
            <p:ph type="body" sz="quarter" idx="11"/>
          </p:nvPr>
        </p:nvSpPr>
        <p:spPr>
          <a:xfrm>
            <a:off x="3680749" y="0"/>
            <a:ext cx="8250225" cy="6858000"/>
          </a:xfrm>
          <a:solidFill>
            <a:schemeClr val="bg1"/>
          </a:solidFill>
        </p:spPr>
        <p:txBody>
          <a:bodyPr>
            <a:noAutofit/>
          </a:bodyPr>
          <a:lstStyle/>
          <a:p>
            <a:pPr>
              <a:spcBef>
                <a:spcPts val="900"/>
              </a:spcBef>
            </a:pPr>
            <a:r>
              <a:rPr lang="en-IE" sz="1500" dirty="0">
                <a:solidFill>
                  <a:srgbClr val="0E700E"/>
                </a:solidFill>
                <a:latin typeface="Consolas" panose="020B0609020204030204" pitchFamily="49" charset="0"/>
              </a:rPr>
              <a:t># Connect to Azure using </a:t>
            </a:r>
            <a:r>
              <a:rPr lang="en-IE" sz="1500" dirty="0" err="1">
                <a:solidFill>
                  <a:srgbClr val="0E700E"/>
                </a:solidFill>
                <a:latin typeface="Consolas" panose="020B0609020204030204" pitchFamily="49" charset="0"/>
              </a:rPr>
              <a:t>RunAs</a:t>
            </a:r>
            <a:r>
              <a:rPr lang="en-IE" sz="1500" dirty="0">
                <a:solidFill>
                  <a:srgbClr val="0E700E"/>
                </a:solidFill>
                <a:latin typeface="Consolas" panose="020B0609020204030204" pitchFamily="49" charset="0"/>
              </a:rPr>
              <a:t> account</a:t>
            </a:r>
            <a:br>
              <a:rPr lang="en-IE" sz="1500" dirty="0">
                <a:solidFill>
                  <a:srgbClr val="0E700E"/>
                </a:solidFill>
                <a:latin typeface="Consolas" panose="020B0609020204030204" pitchFamily="49" charset="0"/>
              </a:rPr>
            </a:br>
            <a:r>
              <a:rPr lang="en-IE" sz="1500" dirty="0">
                <a:latin typeface="Consolas" panose="020B0609020204030204" pitchFamily="49" charset="0"/>
              </a:rPr>
              <a:t>Disable-</a:t>
            </a:r>
            <a:r>
              <a:rPr lang="en-IE" sz="1500" dirty="0" err="1">
                <a:latin typeface="Consolas" panose="020B0609020204030204" pitchFamily="49" charset="0"/>
              </a:rPr>
              <a:t>AzContextAutosave</a:t>
            </a:r>
            <a:r>
              <a:rPr lang="en-IE" sz="1500" dirty="0">
                <a:latin typeface="Consolas" panose="020B0609020204030204" pitchFamily="49" charset="0"/>
              </a:rPr>
              <a:t> –Scope Process</a:t>
            </a:r>
            <a:br>
              <a:rPr lang="en-IE" sz="1500" dirty="0">
                <a:latin typeface="Consolas" panose="020B0609020204030204" pitchFamily="49" charset="0"/>
              </a:rPr>
            </a:br>
            <a:r>
              <a:rPr lang="en-IE" sz="1500" dirty="0">
                <a:solidFill>
                  <a:schemeClr val="accent4"/>
                </a:solidFill>
                <a:latin typeface="Consolas" panose="020B0609020204030204" pitchFamily="49" charset="0"/>
              </a:rPr>
              <a:t>$Conn </a:t>
            </a:r>
            <a:r>
              <a:rPr lang="en-IE" sz="1500" dirty="0">
                <a:latin typeface="Consolas" panose="020B0609020204030204" pitchFamily="49" charset="0"/>
              </a:rPr>
              <a:t>= Get-</a:t>
            </a:r>
            <a:r>
              <a:rPr lang="en-IE" sz="1500" dirty="0" err="1">
                <a:latin typeface="Consolas" panose="020B0609020204030204" pitchFamily="49" charset="0"/>
              </a:rPr>
              <a:t>AutomationConnection</a:t>
            </a:r>
            <a:r>
              <a:rPr lang="en-IE" sz="1500" dirty="0">
                <a:latin typeface="Consolas" panose="020B0609020204030204" pitchFamily="49" charset="0"/>
              </a:rPr>
              <a:t> -Name </a:t>
            </a:r>
            <a:r>
              <a:rPr lang="en-IE" sz="1500" dirty="0" err="1">
                <a:latin typeface="Consolas" panose="020B0609020204030204" pitchFamily="49" charset="0"/>
              </a:rPr>
              <a:t>AzureRunAsConnection</a:t>
            </a:r>
            <a:br>
              <a:rPr lang="en-IE" sz="1500" dirty="0">
                <a:latin typeface="Consolas" panose="020B0609020204030204" pitchFamily="49" charset="0"/>
              </a:rPr>
            </a:br>
            <a:r>
              <a:rPr lang="en-IE" sz="1500" dirty="0">
                <a:latin typeface="Consolas" panose="020B0609020204030204" pitchFamily="49" charset="0"/>
              </a:rPr>
              <a:t>Connect-</a:t>
            </a:r>
            <a:r>
              <a:rPr lang="en-IE" sz="1500" dirty="0" err="1">
                <a:latin typeface="Consolas" panose="020B0609020204030204" pitchFamily="49" charset="0"/>
              </a:rPr>
              <a:t>AzAccount</a:t>
            </a:r>
            <a:r>
              <a:rPr lang="en-IE" sz="1500" dirty="0">
                <a:latin typeface="Consolas" panose="020B0609020204030204" pitchFamily="49" charset="0"/>
              </a:rPr>
              <a:t> -</a:t>
            </a:r>
            <a:r>
              <a:rPr lang="en-IE" sz="1500" dirty="0" err="1">
                <a:latin typeface="Consolas" panose="020B0609020204030204" pitchFamily="49" charset="0"/>
              </a:rPr>
              <a:t>ServicePrincipal</a:t>
            </a:r>
            <a:r>
              <a:rPr lang="en-IE" sz="1500" dirty="0">
                <a:latin typeface="Consolas" panose="020B0609020204030204" pitchFamily="49" charset="0"/>
              </a:rPr>
              <a:t> `</a:t>
            </a:r>
            <a:br>
              <a:rPr lang="en-IE" sz="1500" dirty="0">
                <a:latin typeface="Consolas" panose="020B0609020204030204" pitchFamily="49" charset="0"/>
              </a:rPr>
            </a:br>
            <a:r>
              <a:rPr lang="en-IE" sz="1500" dirty="0">
                <a:latin typeface="Consolas" panose="020B0609020204030204" pitchFamily="49" charset="0"/>
              </a:rPr>
              <a:t>   -Tenant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Conn</a:t>
            </a:r>
            <a:r>
              <a:rPr lang="en-IE" sz="1500" dirty="0" err="1">
                <a:solidFill>
                  <a:schemeClr val="tx1">
                    <a:lumMod val="95000"/>
                    <a:lumOff val="5000"/>
                  </a:schemeClr>
                </a:solidFill>
                <a:latin typeface="Consolas" panose="020B0609020204030204" pitchFamily="49" charset="0"/>
              </a:rPr>
              <a:t>.TenantID</a:t>
            </a:r>
            <a:r>
              <a:rPr lang="en-IE" sz="1500" dirty="0">
                <a:solidFill>
                  <a:schemeClr val="tx1">
                    <a:lumMod val="95000"/>
                    <a:lumOff val="5000"/>
                  </a:schemeClr>
                </a:solidFill>
                <a:latin typeface="Consolas" panose="020B0609020204030204" pitchFamily="49" charset="0"/>
              </a:rPr>
              <a:t> </a:t>
            </a:r>
            <a:r>
              <a:rPr lang="en-IE" sz="1500" dirty="0">
                <a:latin typeface="Consolas" panose="020B0609020204030204" pitchFamily="49" charset="0"/>
              </a:rPr>
              <a:t>-</a:t>
            </a:r>
            <a:r>
              <a:rPr lang="en-IE" sz="1500" dirty="0" err="1">
                <a:latin typeface="Consolas" panose="020B0609020204030204" pitchFamily="49" charset="0"/>
              </a:rPr>
              <a:t>ApplicationId</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Conn</a:t>
            </a:r>
            <a:r>
              <a:rPr lang="en-IE" sz="1500" dirty="0" err="1">
                <a:solidFill>
                  <a:schemeClr val="tx1">
                    <a:lumMod val="95000"/>
                    <a:lumOff val="5000"/>
                  </a:schemeClr>
                </a:solidFill>
                <a:latin typeface="Consolas" panose="020B0609020204030204" pitchFamily="49" charset="0"/>
              </a:rPr>
              <a:t>.ApplicationID</a:t>
            </a:r>
            <a:r>
              <a:rPr lang="en-IE" sz="1500" dirty="0">
                <a:solidFill>
                  <a:schemeClr val="tx1">
                    <a:lumMod val="95000"/>
                    <a:lumOff val="5000"/>
                  </a:schemeClr>
                </a:solidFill>
                <a:latin typeface="Consolas" panose="020B0609020204030204" pitchFamily="49" charset="0"/>
              </a:rPr>
              <a:t> </a:t>
            </a:r>
            <a:r>
              <a:rPr lang="en-IE" sz="1500" dirty="0">
                <a:latin typeface="Consolas" panose="020B0609020204030204" pitchFamily="49" charset="0"/>
              </a:rPr>
              <a:t>`</a:t>
            </a:r>
            <a:br>
              <a:rPr lang="en-IE" sz="1500" dirty="0">
                <a:latin typeface="Consolas" panose="020B0609020204030204" pitchFamily="49" charset="0"/>
              </a:rPr>
            </a:br>
            <a:r>
              <a:rPr lang="en-IE" sz="1500" dirty="0">
                <a:latin typeface="Consolas" panose="020B0609020204030204" pitchFamily="49" charset="0"/>
              </a:rPr>
              <a:t>   -</a:t>
            </a:r>
            <a:r>
              <a:rPr lang="en-IE" sz="1500" dirty="0" err="1">
                <a:latin typeface="Consolas" panose="020B0609020204030204" pitchFamily="49" charset="0"/>
              </a:rPr>
              <a:t>CertificateThumbprint</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Conn</a:t>
            </a:r>
            <a:r>
              <a:rPr lang="en-IE" sz="1500" dirty="0" err="1">
                <a:solidFill>
                  <a:schemeClr val="tx1">
                    <a:lumMod val="95000"/>
                    <a:lumOff val="5000"/>
                  </a:schemeClr>
                </a:solidFill>
                <a:latin typeface="Consolas" panose="020B0609020204030204" pitchFamily="49" charset="0"/>
              </a:rPr>
              <a:t>.CertificateThumbprint</a:t>
            </a:r>
            <a:endParaRPr lang="en-IE" sz="1500" dirty="0">
              <a:solidFill>
                <a:schemeClr val="tx1">
                  <a:lumMod val="95000"/>
                  <a:lumOff val="5000"/>
                </a:schemeClr>
              </a:solidFill>
              <a:latin typeface="Consolas" panose="020B0609020204030204" pitchFamily="49" charset="0"/>
            </a:endParaRPr>
          </a:p>
          <a:p>
            <a:pPr>
              <a:spcBef>
                <a:spcPts val="900"/>
              </a:spcBef>
            </a:pPr>
            <a:r>
              <a:rPr lang="en-IE" sz="1500" dirty="0">
                <a:solidFill>
                  <a:srgbClr val="0E700E"/>
                </a:solidFill>
                <a:latin typeface="Consolas" panose="020B0609020204030204" pitchFamily="49" charset="0"/>
              </a:rPr>
              <a:t># </a:t>
            </a:r>
            <a:r>
              <a:rPr lang="en-IE" sz="1500" dirty="0" err="1">
                <a:solidFill>
                  <a:srgbClr val="0E700E"/>
                </a:solidFill>
                <a:latin typeface="Consolas" panose="020B0609020204030204" pitchFamily="49" charset="0"/>
              </a:rPr>
              <a:t>RunAs</a:t>
            </a:r>
            <a:r>
              <a:rPr lang="en-IE" sz="1500" dirty="0">
                <a:solidFill>
                  <a:srgbClr val="0E700E"/>
                </a:solidFill>
                <a:latin typeface="Consolas" panose="020B0609020204030204" pitchFamily="49" charset="0"/>
              </a:rPr>
              <a:t> account has access to cross-tenant resources via Lighthouse</a:t>
            </a:r>
            <a:br>
              <a:rPr lang="en-IE" sz="1500" dirty="0">
                <a:latin typeface="Consolas" panose="020B0609020204030204" pitchFamily="49" charset="0"/>
              </a:rPr>
            </a:br>
            <a:r>
              <a:rPr lang="en-IE" sz="1500" dirty="0">
                <a:latin typeface="Consolas" panose="020B0609020204030204" pitchFamily="49" charset="0"/>
              </a:rPr>
              <a:t>Write-Output </a:t>
            </a:r>
            <a:r>
              <a:rPr lang="en-IE" sz="1500" dirty="0">
                <a:solidFill>
                  <a:srgbClr val="C00000"/>
                </a:solidFill>
                <a:latin typeface="Consolas" panose="020B0609020204030204" pitchFamily="49" charset="0"/>
              </a:rPr>
              <a:t>"Listing subscriptions with Get-Subscription"</a:t>
            </a:r>
            <a:br>
              <a:rPr lang="en-IE" sz="1500" dirty="0">
                <a:latin typeface="Consolas" panose="020B0609020204030204" pitchFamily="49" charset="0"/>
              </a:rPr>
            </a:br>
            <a:r>
              <a:rPr lang="en-IE" sz="1500" dirty="0">
                <a:latin typeface="Consolas" panose="020B0609020204030204" pitchFamily="49" charset="0"/>
              </a:rPr>
              <a:t>Write-Output </a:t>
            </a:r>
            <a:r>
              <a:rPr lang="en-IE" sz="1500" dirty="0">
                <a:solidFill>
                  <a:srgbClr val="C00000"/>
                </a:solidFill>
                <a:latin typeface="Consolas" panose="020B0609020204030204" pitchFamily="49" charset="0"/>
              </a:rPr>
              <a:t>"Uses old API version and doesn't show </a:t>
            </a:r>
            <a:r>
              <a:rPr lang="en-IE" sz="1500" dirty="0" err="1">
                <a:solidFill>
                  <a:srgbClr val="C00000"/>
                </a:solidFill>
                <a:latin typeface="Consolas" panose="020B0609020204030204" pitchFamily="49" charset="0"/>
              </a:rPr>
              <a:t>homeTenantID</a:t>
            </a:r>
            <a:r>
              <a:rPr lang="en-IE" sz="1500" dirty="0">
                <a:solidFill>
                  <a:srgbClr val="C00000"/>
                </a:solidFill>
                <a:latin typeface="Consolas" panose="020B0609020204030204" pitchFamily="49" charset="0"/>
              </a:rPr>
              <a:t>"</a:t>
            </a:r>
            <a:br>
              <a:rPr lang="en-IE" sz="1500" dirty="0">
                <a:latin typeface="Consolas" panose="020B0609020204030204" pitchFamily="49" charset="0"/>
              </a:rPr>
            </a:br>
            <a:r>
              <a:rPr lang="en-IE" sz="1500" dirty="0">
                <a:latin typeface="Consolas" panose="020B0609020204030204" pitchFamily="49" charset="0"/>
              </a:rPr>
              <a:t>Get-</a:t>
            </a:r>
            <a:r>
              <a:rPr lang="en-IE" sz="1500" dirty="0" err="1">
                <a:latin typeface="Consolas" panose="020B0609020204030204" pitchFamily="49" charset="0"/>
              </a:rPr>
              <a:t>AzSubscription</a:t>
            </a:r>
            <a:endParaRPr lang="en-IE" sz="1500" dirty="0">
              <a:latin typeface="Consolas" panose="020B0609020204030204" pitchFamily="49" charset="0"/>
            </a:endParaRPr>
          </a:p>
          <a:p>
            <a:pPr>
              <a:spcBef>
                <a:spcPts val="900"/>
              </a:spcBef>
            </a:pPr>
            <a:r>
              <a:rPr lang="en-IE" sz="1500" dirty="0">
                <a:solidFill>
                  <a:srgbClr val="0E700E"/>
                </a:solidFill>
                <a:latin typeface="Consolas" panose="020B0609020204030204" pitchFamily="49" charset="0"/>
              </a:rPr>
              <a:t># To see </a:t>
            </a:r>
            <a:r>
              <a:rPr lang="en-IE" sz="1500" dirty="0" err="1">
                <a:solidFill>
                  <a:srgbClr val="0E700E"/>
                </a:solidFill>
                <a:latin typeface="Consolas" panose="020B0609020204030204" pitchFamily="49" charset="0"/>
              </a:rPr>
              <a:t>tenantId</a:t>
            </a:r>
            <a:r>
              <a:rPr lang="en-IE" sz="1500" dirty="0">
                <a:solidFill>
                  <a:srgbClr val="0E700E"/>
                </a:solidFill>
                <a:latin typeface="Consolas" panose="020B0609020204030204" pitchFamily="49" charset="0"/>
              </a:rPr>
              <a:t> for subscriptions, need to use latest API version</a:t>
            </a:r>
            <a:br>
              <a:rPr lang="en-IE" sz="1500" dirty="0">
                <a:solidFill>
                  <a:srgbClr val="0E700E"/>
                </a:solidFill>
                <a:latin typeface="Consolas" panose="020B0609020204030204" pitchFamily="49" charset="0"/>
              </a:rPr>
            </a:br>
            <a:r>
              <a:rPr lang="en-IE" sz="1500" dirty="0">
                <a:solidFill>
                  <a:srgbClr val="0E700E"/>
                </a:solidFill>
                <a:latin typeface="Consolas" panose="020B0609020204030204" pitchFamily="49" charset="0"/>
              </a:rPr>
              <a:t># Call REST API directly passing bearer token</a:t>
            </a:r>
            <a:br>
              <a:rPr lang="en-IE" sz="1500" dirty="0">
                <a:solidFill>
                  <a:srgbClr val="0E700E"/>
                </a:solidFill>
                <a:latin typeface="Consolas" panose="020B0609020204030204" pitchFamily="49" charset="0"/>
              </a:rPr>
            </a:br>
            <a:r>
              <a:rPr lang="en-IE" sz="1500" dirty="0">
                <a:latin typeface="Consolas" panose="020B0609020204030204" pitchFamily="49" charset="0"/>
              </a:rPr>
              <a:t>Write-Output </a:t>
            </a:r>
            <a:r>
              <a:rPr lang="en-IE" sz="1500" dirty="0">
                <a:solidFill>
                  <a:srgbClr val="C00000"/>
                </a:solidFill>
                <a:latin typeface="Consolas" panose="020B0609020204030204" pitchFamily="49" charset="0"/>
              </a:rPr>
              <a:t>"Now list subscriptions using latest API"</a:t>
            </a:r>
            <a:br>
              <a:rPr lang="en-IE" sz="1500" dirty="0">
                <a:solidFill>
                  <a:srgbClr val="C00000"/>
                </a:solidFill>
                <a:latin typeface="Consolas" panose="020B0609020204030204" pitchFamily="49" charset="0"/>
              </a:rPr>
            </a:b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uri</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 </a:t>
            </a:r>
            <a:r>
              <a:rPr lang="en-IE" sz="1500" dirty="0">
                <a:solidFill>
                  <a:srgbClr val="C00000"/>
                </a:solidFill>
                <a:latin typeface="Consolas" panose="020B0609020204030204" pitchFamily="49" charset="0"/>
              </a:rPr>
              <a:t>'https://management.azure.com/</a:t>
            </a:r>
            <a:r>
              <a:rPr lang="en-IE" sz="1500" dirty="0" err="1">
                <a:solidFill>
                  <a:srgbClr val="C00000"/>
                </a:solidFill>
                <a:latin typeface="Consolas" panose="020B0609020204030204" pitchFamily="49" charset="0"/>
              </a:rPr>
              <a:t>subscriptions?api-version</a:t>
            </a:r>
            <a:r>
              <a:rPr lang="en-IE" sz="1500" dirty="0">
                <a:solidFill>
                  <a:srgbClr val="C00000"/>
                </a:solidFill>
                <a:latin typeface="Consolas" panose="020B0609020204030204" pitchFamily="49" charset="0"/>
              </a:rPr>
              <a:t>=2020-01-01'</a:t>
            </a:r>
          </a:p>
          <a:p>
            <a:pPr>
              <a:spcBef>
                <a:spcPts val="900"/>
              </a:spcBef>
            </a:pPr>
            <a:r>
              <a:rPr lang="en-IE" sz="1500" dirty="0">
                <a:solidFill>
                  <a:schemeClr val="accent4"/>
                </a:solidFill>
                <a:latin typeface="Consolas" panose="020B0609020204030204" pitchFamily="49" charset="0"/>
              </a:rPr>
              <a:t>$token </a:t>
            </a:r>
            <a:r>
              <a:rPr lang="en-IE" sz="1500" dirty="0">
                <a:latin typeface="Consolas" panose="020B0609020204030204" pitchFamily="49" charset="0"/>
              </a:rPr>
              <a:t>= ((New-Object </a:t>
            </a:r>
            <a:r>
              <a:rPr lang="en-IE" sz="1500" dirty="0" err="1">
                <a:latin typeface="Consolas" panose="020B0609020204030204" pitchFamily="49" charset="0"/>
              </a:rPr>
              <a:t>Microsoft.Azure.Commands.ResourceManager.Common.RMProfileClient</a:t>
            </a:r>
            <a:r>
              <a:rPr lang="en-IE" sz="1500" dirty="0">
                <a:latin typeface="Consolas" panose="020B0609020204030204" pitchFamily="49" charset="0"/>
              </a:rPr>
              <a:t>([Microsoft.Azure.Commands.Common.Authentication.Abstractions.AzureRmProfileProvider]::</a:t>
            </a:r>
            <a:r>
              <a:rPr lang="en-IE" sz="1500" dirty="0" err="1">
                <a:latin typeface="Consolas" panose="020B0609020204030204" pitchFamily="49" charset="0"/>
              </a:rPr>
              <a:t>Instance.Profile</a:t>
            </a:r>
            <a:r>
              <a:rPr lang="en-IE" sz="1500" dirty="0">
                <a:latin typeface="Consolas" panose="020B0609020204030204" pitchFamily="49" charset="0"/>
              </a:rPr>
              <a:t>)).</a:t>
            </a:r>
            <a:r>
              <a:rPr lang="en-IE" sz="1500" dirty="0" err="1">
                <a:latin typeface="Consolas" panose="020B0609020204030204" pitchFamily="49" charset="0"/>
              </a:rPr>
              <a:t>AcquireAccessToken</a:t>
            </a:r>
            <a:r>
              <a:rPr lang="en-IE" sz="1500" dirty="0">
                <a:latin typeface="Consolas" panose="020B0609020204030204" pitchFamily="49" charset="0"/>
              </a:rPr>
              <a:t>((Get-</a:t>
            </a:r>
            <a:r>
              <a:rPr lang="en-IE" sz="1500" dirty="0" err="1">
                <a:latin typeface="Consolas" panose="020B0609020204030204" pitchFamily="49" charset="0"/>
              </a:rPr>
              <a:t>AzContext</a:t>
            </a:r>
            <a:r>
              <a:rPr lang="en-IE" sz="1500" dirty="0">
                <a:latin typeface="Consolas" panose="020B0609020204030204" pitchFamily="49" charset="0"/>
              </a:rPr>
              <a:t>).</a:t>
            </a:r>
            <a:r>
              <a:rPr lang="en-IE" sz="1500" dirty="0" err="1">
                <a:latin typeface="Consolas" panose="020B0609020204030204" pitchFamily="49" charset="0"/>
              </a:rPr>
              <a:t>Tenant.TenantId</a:t>
            </a:r>
            <a:r>
              <a:rPr lang="en-IE" sz="1500" dirty="0">
                <a:latin typeface="Consolas" panose="020B0609020204030204" pitchFamily="49" charset="0"/>
              </a:rPr>
              <a:t>)).</a:t>
            </a:r>
            <a:r>
              <a:rPr lang="en-IE" sz="1500" dirty="0" err="1">
                <a:latin typeface="Consolas" panose="020B0609020204030204" pitchFamily="49" charset="0"/>
              </a:rPr>
              <a:t>AccessToken</a:t>
            </a:r>
            <a:endParaRPr lang="en-IE" sz="1500" dirty="0">
              <a:latin typeface="Consolas" panose="020B0609020204030204" pitchFamily="49" charset="0"/>
            </a:endParaRPr>
          </a:p>
          <a:p>
            <a:pPr>
              <a:spcBef>
                <a:spcPts val="900"/>
              </a:spcBef>
            </a:pPr>
            <a:r>
              <a:rPr lang="en-IE" sz="1500" dirty="0">
                <a:solidFill>
                  <a:schemeClr val="accent4"/>
                </a:solidFill>
                <a:latin typeface="Consolas" panose="020B0609020204030204" pitchFamily="49" charset="0"/>
              </a:rPr>
              <a:t>$subscriptions </a:t>
            </a:r>
            <a:r>
              <a:rPr lang="en-IE" sz="1500" dirty="0">
                <a:latin typeface="Consolas" panose="020B0609020204030204" pitchFamily="49" charset="0"/>
              </a:rPr>
              <a:t>= Invoke-</a:t>
            </a:r>
            <a:r>
              <a:rPr lang="en-IE" sz="1500" dirty="0" err="1">
                <a:latin typeface="Consolas" panose="020B0609020204030204" pitchFamily="49" charset="0"/>
              </a:rPr>
              <a:t>RestMethod</a:t>
            </a:r>
            <a:r>
              <a:rPr lang="en-IE" sz="1500" dirty="0">
                <a:latin typeface="Consolas" panose="020B0609020204030204" pitchFamily="49" charset="0"/>
              </a:rPr>
              <a:t> -Uri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uri</a:t>
            </a:r>
            <a:r>
              <a:rPr lang="en-IE" sz="1500" dirty="0">
                <a:latin typeface="Consolas" panose="020B0609020204030204" pitchFamily="49" charset="0"/>
              </a:rPr>
              <a:t> -Method Get -</a:t>
            </a:r>
            <a:r>
              <a:rPr lang="en-IE" sz="1500" dirty="0" err="1">
                <a:latin typeface="Consolas" panose="020B0609020204030204" pitchFamily="49" charset="0"/>
              </a:rPr>
              <a:t>UseBasicParsing</a:t>
            </a:r>
            <a:r>
              <a:rPr lang="en-IE" sz="1500" dirty="0">
                <a:latin typeface="Consolas" panose="020B0609020204030204" pitchFamily="49" charset="0"/>
              </a:rPr>
              <a:t> `</a:t>
            </a:r>
            <a:br>
              <a:rPr lang="en-IE" sz="1500" dirty="0">
                <a:latin typeface="Consolas" panose="020B0609020204030204" pitchFamily="49" charset="0"/>
              </a:rPr>
            </a:br>
            <a:r>
              <a:rPr lang="en-IE" sz="1500" dirty="0">
                <a:latin typeface="Consolas" panose="020B0609020204030204" pitchFamily="49" charset="0"/>
              </a:rPr>
              <a:t>   -Headers @{ </a:t>
            </a:r>
            <a:r>
              <a:rPr lang="en-IE" sz="1500" dirty="0">
                <a:solidFill>
                  <a:srgbClr val="C00000"/>
                </a:solidFill>
                <a:latin typeface="Consolas" panose="020B0609020204030204" pitchFamily="49" charset="0"/>
              </a:rPr>
              <a:t>'authorization' </a:t>
            </a:r>
            <a:r>
              <a:rPr lang="en-IE" sz="1500" dirty="0">
                <a:latin typeface="Consolas" panose="020B0609020204030204" pitchFamily="49" charset="0"/>
              </a:rPr>
              <a:t>= </a:t>
            </a:r>
            <a:r>
              <a:rPr lang="en-IE" sz="1500" dirty="0">
                <a:solidFill>
                  <a:srgbClr val="C00000"/>
                </a:solidFill>
                <a:latin typeface="Consolas" panose="020B0609020204030204" pitchFamily="49" charset="0"/>
              </a:rPr>
              <a:t>"Bearer $token" </a:t>
            </a:r>
            <a:r>
              <a:rPr lang="en-IE" sz="1500" dirty="0">
                <a:latin typeface="Consolas" panose="020B0609020204030204" pitchFamily="49" charset="0"/>
              </a:rPr>
              <a:t>}</a:t>
            </a:r>
          </a:p>
          <a:p>
            <a:pPr>
              <a:spcBef>
                <a:spcPts val="900"/>
              </a:spcBef>
            </a:pPr>
            <a:r>
              <a:rPr lang="en-IE" sz="1500" dirty="0">
                <a:latin typeface="Consolas" panose="020B0609020204030204" pitchFamily="49" charset="0"/>
              </a:rPr>
              <a:t>Write-Output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subscriptions</a:t>
            </a:r>
            <a:r>
              <a:rPr lang="en-IE" sz="1500" dirty="0" err="1">
                <a:latin typeface="Consolas" panose="020B0609020204030204" pitchFamily="49" charset="0"/>
              </a:rPr>
              <a:t>.value</a:t>
            </a:r>
            <a:endParaRPr lang="en-IE" sz="1500" dirty="0">
              <a:latin typeface="Consolas" panose="020B0609020204030204" pitchFamily="49" charset="0"/>
            </a:endParaRPr>
          </a:p>
        </p:txBody>
      </p:sp>
      <p:cxnSp>
        <p:nvCxnSpPr>
          <p:cNvPr id="5" name="Straight Connector 4">
            <a:extLst>
              <a:ext uri="{FF2B5EF4-FFF2-40B4-BE49-F238E27FC236}">
                <a16:creationId xmlns:a16="http://schemas.microsoft.com/office/drawing/2014/main" id="{4AD8D0A6-6555-40A5-B63A-62863EE0669F}"/>
              </a:ext>
            </a:extLst>
          </p:cNvPr>
          <p:cNvCxnSpPr/>
          <p:nvPr/>
        </p:nvCxnSpPr>
        <p:spPr>
          <a:xfrm>
            <a:off x="3264060" y="2433577"/>
            <a:ext cx="0" cy="1990845"/>
          </a:xfrm>
          <a:prstGeom prst="line">
            <a:avLst/>
          </a:prstGeom>
          <a:ln w="28575">
            <a:solidFill>
              <a:srgbClr val="0E700E"/>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915871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CAE0CE7-20C6-48C9-9FD7-B73C520CACCF}"/>
              </a:ext>
            </a:extLst>
          </p:cNvPr>
          <p:cNvSpPr>
            <a:spLocks noGrp="1"/>
          </p:cNvSpPr>
          <p:nvPr>
            <p:ph type="title"/>
          </p:nvPr>
        </p:nvSpPr>
        <p:spPr/>
        <p:txBody>
          <a:bodyPr/>
          <a:lstStyle/>
          <a:p>
            <a:r>
              <a:rPr lang="en-IE" dirty="0"/>
              <a:t>Azure Automation with AOBO</a:t>
            </a:r>
          </a:p>
        </p:txBody>
      </p:sp>
      <p:sp>
        <p:nvSpPr>
          <p:cNvPr id="5" name="Content Placeholder 4">
            <a:extLst>
              <a:ext uri="{FF2B5EF4-FFF2-40B4-BE49-F238E27FC236}">
                <a16:creationId xmlns:a16="http://schemas.microsoft.com/office/drawing/2014/main" id="{98CA8CC1-2124-4C0B-89CB-3F443504C61E}"/>
              </a:ext>
            </a:extLst>
          </p:cNvPr>
          <p:cNvSpPr>
            <a:spLocks noGrp="1"/>
          </p:cNvSpPr>
          <p:nvPr>
            <p:ph sz="quarter" idx="10"/>
          </p:nvPr>
        </p:nvSpPr>
        <p:spPr>
          <a:xfrm>
            <a:off x="584200" y="1435100"/>
            <a:ext cx="11018838" cy="4345805"/>
          </a:xfrm>
        </p:spPr>
        <p:txBody>
          <a:bodyPr/>
          <a:lstStyle/>
          <a:p>
            <a:pPr marL="457200" indent="-457200">
              <a:buFont typeface="Arial" panose="020B0604020202020204" pitchFamily="34" charset="0"/>
              <a:buChar char="•"/>
            </a:pPr>
            <a:r>
              <a:rPr lang="en-IE" dirty="0"/>
              <a:t>Create Automation Account</a:t>
            </a:r>
          </a:p>
          <a:p>
            <a:pPr marL="457200" indent="-457200">
              <a:buFont typeface="Arial" panose="020B0604020202020204" pitchFamily="34" charset="0"/>
              <a:buChar char="•"/>
            </a:pPr>
            <a:r>
              <a:rPr lang="en-IE" dirty="0"/>
              <a:t>Run script to</a:t>
            </a:r>
          </a:p>
          <a:p>
            <a:pPr marL="914400" lvl="1" indent="-457200">
              <a:buFont typeface="Arial" panose="020B0604020202020204" pitchFamily="34" charset="0"/>
              <a:buChar char="•"/>
            </a:pPr>
            <a:r>
              <a:rPr lang="en-IE" dirty="0"/>
              <a:t>Create Enterprise Application in AAD </a:t>
            </a:r>
            <a:r>
              <a:rPr lang="en-IE" dirty="0">
                <a:sym typeface="Wingdings" panose="05000000000000000000" pitchFamily="2" charset="2"/>
              </a:rPr>
              <a:t> application ID and client secret</a:t>
            </a:r>
          </a:p>
          <a:p>
            <a:pPr marL="914400" lvl="1" indent="-457200">
              <a:buFont typeface="Arial" panose="020B0604020202020204" pitchFamily="34" charset="0"/>
              <a:buChar char="•"/>
            </a:pPr>
            <a:r>
              <a:rPr lang="en-IE" dirty="0">
                <a:sym typeface="Wingdings" panose="05000000000000000000" pitchFamily="2" charset="2"/>
              </a:rPr>
              <a:t>Create Service Principal associated with Enterprise Application</a:t>
            </a:r>
          </a:p>
          <a:p>
            <a:pPr marL="914400" lvl="1" indent="-457200">
              <a:buFont typeface="Arial" panose="020B0604020202020204" pitchFamily="34" charset="0"/>
              <a:buChar char="•"/>
            </a:pPr>
            <a:r>
              <a:rPr lang="en-IE" dirty="0">
                <a:sym typeface="Wingdings" panose="05000000000000000000" pitchFamily="2" charset="2"/>
              </a:rPr>
              <a:t>Add Service Principal to the </a:t>
            </a:r>
            <a:r>
              <a:rPr lang="en-IE" dirty="0" err="1">
                <a:sym typeface="Wingdings" panose="05000000000000000000" pitchFamily="2" charset="2"/>
              </a:rPr>
              <a:t>AdminAgents</a:t>
            </a:r>
            <a:r>
              <a:rPr lang="en-IE" dirty="0">
                <a:sym typeface="Wingdings" panose="05000000000000000000" pitchFamily="2" charset="2"/>
              </a:rPr>
              <a:t> group in AAD</a:t>
            </a:r>
          </a:p>
          <a:p>
            <a:pPr marL="457200" indent="-457200">
              <a:buFont typeface="Arial" panose="020B0604020202020204" pitchFamily="34" charset="0"/>
              <a:buChar char="•"/>
            </a:pPr>
            <a:r>
              <a:rPr lang="en-IE" dirty="0"/>
              <a:t>Complete consent process </a:t>
            </a:r>
            <a:r>
              <a:rPr lang="en-IE" dirty="0">
                <a:sym typeface="Wingdings" panose="05000000000000000000" pitchFamily="2" charset="2"/>
              </a:rPr>
              <a:t> refresh token</a:t>
            </a:r>
          </a:p>
          <a:p>
            <a:pPr marL="914400" lvl="1" indent="-457200">
              <a:buFont typeface="Arial" panose="020B0604020202020204" pitchFamily="34" charset="0"/>
              <a:buChar char="•"/>
            </a:pPr>
            <a:r>
              <a:rPr lang="en-IE" dirty="0">
                <a:sym typeface="Wingdings" panose="05000000000000000000" pitchFamily="2" charset="2"/>
              </a:rPr>
              <a:t>Default renewal is 90 days</a:t>
            </a:r>
            <a:endParaRPr lang="en-IE" dirty="0"/>
          </a:p>
          <a:p>
            <a:pPr marL="457200" indent="-457200">
              <a:buFont typeface="Arial" panose="020B0604020202020204" pitchFamily="34" charset="0"/>
              <a:buChar char="•"/>
            </a:pPr>
            <a:r>
              <a:rPr lang="en-IE" dirty="0"/>
              <a:t>Store data in Automation Account variables</a:t>
            </a:r>
          </a:p>
          <a:p>
            <a:pPr marL="914400" lvl="1" indent="-457200">
              <a:buFont typeface="Arial" panose="020B0604020202020204" pitchFamily="34" charset="0"/>
              <a:buChar char="•"/>
            </a:pPr>
            <a:r>
              <a:rPr lang="en-IE" dirty="0"/>
              <a:t>Encrypt the client secret and refresh token</a:t>
            </a:r>
          </a:p>
          <a:p>
            <a:endParaRPr lang="en-IE" dirty="0"/>
          </a:p>
        </p:txBody>
      </p:sp>
      <p:sp>
        <p:nvSpPr>
          <p:cNvPr id="6" name="TextBox 5">
            <a:extLst>
              <a:ext uri="{FF2B5EF4-FFF2-40B4-BE49-F238E27FC236}">
                <a16:creationId xmlns:a16="http://schemas.microsoft.com/office/drawing/2014/main" id="{2B46C17A-5891-4539-988C-4D06CF55552D}"/>
              </a:ext>
            </a:extLst>
          </p:cNvPr>
          <p:cNvSpPr txBox="1"/>
          <p:nvPr/>
        </p:nvSpPr>
        <p:spPr>
          <a:xfrm>
            <a:off x="584200" y="5972557"/>
            <a:ext cx="11018838" cy="428243"/>
          </a:xfrm>
          <a:prstGeom prst="rect">
            <a:avLst/>
          </a:prstGeom>
          <a:solidFill>
            <a:srgbClr val="0E700E"/>
          </a:solidFill>
        </p:spPr>
        <p:txBody>
          <a:bodyPr wrap="none" lIns="0" tIns="0" rIns="0" bIns="0" rtlCol="0" anchor="ctr" anchorCtr="0">
            <a:noAutofit/>
          </a:bodyPr>
          <a:lstStyle/>
          <a:p>
            <a:pPr algn="ctr"/>
            <a:r>
              <a:rPr lang="en-IE" sz="2000" dirty="0">
                <a:solidFill>
                  <a:schemeClr val="bg1"/>
                </a:solidFill>
                <a:latin typeface="+mj-lt"/>
              </a:rPr>
              <a:t>https://docs.microsoft.com/powershell/partnercenter/secure-app-model</a:t>
            </a:r>
          </a:p>
        </p:txBody>
      </p:sp>
    </p:spTree>
    <p:extLst>
      <p:ext uri="{BB962C8B-B14F-4D97-AF65-F5344CB8AC3E}">
        <p14:creationId xmlns:p14="http://schemas.microsoft.com/office/powerpoint/2010/main" val="259390914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5C242-368F-47B9-9DDB-7931E7269C40}"/>
              </a:ext>
            </a:extLst>
          </p:cNvPr>
          <p:cNvSpPr>
            <a:spLocks noGrp="1"/>
          </p:cNvSpPr>
          <p:nvPr>
            <p:ph type="title"/>
          </p:nvPr>
        </p:nvSpPr>
        <p:spPr/>
        <p:txBody>
          <a:bodyPr/>
          <a:lstStyle/>
          <a:p>
            <a:r>
              <a:rPr lang="en-IE" dirty="0"/>
              <a:t>AOBO Runbook</a:t>
            </a:r>
          </a:p>
        </p:txBody>
      </p:sp>
      <p:sp>
        <p:nvSpPr>
          <p:cNvPr id="4" name="Text Placeholder 3">
            <a:extLst>
              <a:ext uri="{FF2B5EF4-FFF2-40B4-BE49-F238E27FC236}">
                <a16:creationId xmlns:a16="http://schemas.microsoft.com/office/drawing/2014/main" id="{C8CDD353-CF00-4782-A302-C2CDB5B56018}"/>
              </a:ext>
            </a:extLst>
          </p:cNvPr>
          <p:cNvSpPr>
            <a:spLocks noGrp="1"/>
          </p:cNvSpPr>
          <p:nvPr>
            <p:ph type="body" sz="quarter" idx="11"/>
          </p:nvPr>
        </p:nvSpPr>
        <p:spPr>
          <a:xfrm>
            <a:off x="3680749" y="0"/>
            <a:ext cx="8511251" cy="6858000"/>
          </a:xfrm>
          <a:solidFill>
            <a:schemeClr val="bg1"/>
          </a:solidFill>
        </p:spPr>
        <p:txBody>
          <a:bodyPr>
            <a:noAutofit/>
          </a:bodyPr>
          <a:lstStyle/>
          <a:p>
            <a:pPr>
              <a:spcBef>
                <a:spcPts val="900"/>
              </a:spcBef>
            </a:pPr>
            <a:r>
              <a:rPr lang="en-IE" sz="1500" dirty="0">
                <a:latin typeface="Consolas" panose="020B0609020204030204" pitchFamily="49" charset="0"/>
              </a:rPr>
              <a:t>param($</a:t>
            </a:r>
            <a:r>
              <a:rPr lang="en-IE" sz="1500" dirty="0" err="1">
                <a:latin typeface="Consolas" panose="020B0609020204030204" pitchFamily="49" charset="0"/>
              </a:rPr>
              <a:t>tenantId</a:t>
            </a:r>
            <a:r>
              <a:rPr lang="en-IE" sz="1500" dirty="0">
                <a:latin typeface="Consolas" panose="020B0609020204030204" pitchFamily="49" charset="0"/>
              </a:rPr>
              <a:t>)</a:t>
            </a:r>
          </a:p>
          <a:p>
            <a:pPr>
              <a:spcBef>
                <a:spcPts val="900"/>
              </a:spcBef>
            </a:pPr>
            <a:r>
              <a:rPr lang="en-IE" sz="1500" b="1" dirty="0">
                <a:solidFill>
                  <a:srgbClr val="0E700E"/>
                </a:solidFill>
                <a:latin typeface="Consolas" panose="020B0609020204030204" pitchFamily="49" charset="0"/>
              </a:rPr>
              <a:t># Load variables and make credentials object</a:t>
            </a:r>
            <a:br>
              <a:rPr lang="en-IE" sz="1500" dirty="0">
                <a:latin typeface="Consolas" panose="020B0609020204030204" pitchFamily="49" charset="0"/>
              </a:rPr>
            </a:b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appSecret</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 Get-</a:t>
            </a:r>
            <a:r>
              <a:rPr lang="en-IE" sz="1500" dirty="0" err="1">
                <a:latin typeface="Consolas" panose="020B0609020204030204" pitchFamily="49" charset="0"/>
              </a:rPr>
              <a:t>AutomationVariable</a:t>
            </a:r>
            <a:r>
              <a:rPr lang="en-IE" sz="1500" dirty="0">
                <a:latin typeface="Consolas" panose="020B0609020204030204" pitchFamily="49" charset="0"/>
              </a:rPr>
              <a:t> -Name </a:t>
            </a:r>
            <a:r>
              <a:rPr lang="en-IE" sz="1500" dirty="0">
                <a:solidFill>
                  <a:srgbClr val="C00000"/>
                </a:solidFill>
                <a:latin typeface="Consolas" panose="020B0609020204030204" pitchFamily="49" charset="0"/>
              </a:rPr>
              <a:t>'</a:t>
            </a:r>
            <a:r>
              <a:rPr lang="en-IE" sz="1500" dirty="0" err="1">
                <a:solidFill>
                  <a:srgbClr val="C00000"/>
                </a:solidFill>
                <a:latin typeface="Consolas" panose="020B0609020204030204" pitchFamily="49" charset="0"/>
              </a:rPr>
              <a:t>ApplicationSecret</a:t>
            </a:r>
            <a:r>
              <a:rPr lang="en-IE" sz="1500" dirty="0">
                <a:solidFill>
                  <a:srgbClr val="C00000"/>
                </a:solidFill>
                <a:latin typeface="Consolas" panose="020B0609020204030204" pitchFamily="49" charset="0"/>
              </a:rPr>
              <a:t>'</a:t>
            </a:r>
            <a:br>
              <a:rPr lang="en-IE" sz="1500" dirty="0">
                <a:latin typeface="Consolas" panose="020B0609020204030204" pitchFamily="49" charset="0"/>
              </a:rPr>
            </a:b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appId</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 Get-</a:t>
            </a:r>
            <a:r>
              <a:rPr lang="en-IE" sz="1500" dirty="0" err="1">
                <a:latin typeface="Consolas" panose="020B0609020204030204" pitchFamily="49" charset="0"/>
              </a:rPr>
              <a:t>AutomationVariable</a:t>
            </a:r>
            <a:r>
              <a:rPr lang="en-IE" sz="1500" dirty="0">
                <a:latin typeface="Consolas" panose="020B0609020204030204" pitchFamily="49" charset="0"/>
              </a:rPr>
              <a:t> -Name </a:t>
            </a:r>
            <a:r>
              <a:rPr lang="en-IE" sz="1500" dirty="0">
                <a:solidFill>
                  <a:srgbClr val="C00000"/>
                </a:solidFill>
                <a:latin typeface="Consolas" panose="020B0609020204030204" pitchFamily="49" charset="0"/>
              </a:rPr>
              <a:t>'</a:t>
            </a:r>
            <a:r>
              <a:rPr lang="en-IE" sz="1500" dirty="0" err="1">
                <a:solidFill>
                  <a:srgbClr val="C00000"/>
                </a:solidFill>
                <a:latin typeface="Consolas" panose="020B0609020204030204" pitchFamily="49" charset="0"/>
              </a:rPr>
              <a:t>ApplicationID</a:t>
            </a:r>
            <a:r>
              <a:rPr lang="en-IE" sz="1500" dirty="0">
                <a:solidFill>
                  <a:srgbClr val="C00000"/>
                </a:solidFill>
                <a:latin typeface="Consolas" panose="020B0609020204030204" pitchFamily="49" charset="0"/>
              </a:rPr>
              <a:t>'</a:t>
            </a:r>
            <a:br>
              <a:rPr lang="en-IE" sz="1500" dirty="0">
                <a:latin typeface="Consolas" panose="020B0609020204030204" pitchFamily="49" charset="0"/>
              </a:rPr>
            </a:b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refreshToken</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 Get-</a:t>
            </a:r>
            <a:r>
              <a:rPr lang="en-IE" sz="1500" dirty="0" err="1">
                <a:latin typeface="Consolas" panose="020B0609020204030204" pitchFamily="49" charset="0"/>
              </a:rPr>
              <a:t>AutomationVariable</a:t>
            </a:r>
            <a:r>
              <a:rPr lang="en-IE" sz="1500" dirty="0">
                <a:latin typeface="Consolas" panose="020B0609020204030204" pitchFamily="49" charset="0"/>
              </a:rPr>
              <a:t> -Name </a:t>
            </a:r>
            <a:r>
              <a:rPr lang="en-IE" sz="1500" dirty="0">
                <a:solidFill>
                  <a:srgbClr val="C00000"/>
                </a:solidFill>
                <a:latin typeface="Consolas" panose="020B0609020204030204" pitchFamily="49" charset="0"/>
              </a:rPr>
              <a:t>'</a:t>
            </a:r>
            <a:r>
              <a:rPr lang="en-IE" sz="1500" dirty="0" err="1">
                <a:solidFill>
                  <a:srgbClr val="C00000"/>
                </a:solidFill>
                <a:latin typeface="Consolas" panose="020B0609020204030204" pitchFamily="49" charset="0"/>
              </a:rPr>
              <a:t>RefreshToken</a:t>
            </a:r>
            <a:r>
              <a:rPr lang="en-IE" sz="1500" dirty="0">
                <a:solidFill>
                  <a:srgbClr val="C00000"/>
                </a:solidFill>
                <a:latin typeface="Consolas" panose="020B0609020204030204" pitchFamily="49" charset="0"/>
              </a:rPr>
              <a:t>'</a:t>
            </a:r>
          </a:p>
          <a:p>
            <a:pPr>
              <a:spcBef>
                <a:spcPts val="900"/>
              </a:spcBef>
            </a:pP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pwd</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 </a:t>
            </a:r>
            <a:r>
              <a:rPr lang="en-IE" sz="1500" dirty="0" err="1">
                <a:latin typeface="Consolas" panose="020B0609020204030204" pitchFamily="49" charset="0"/>
              </a:rPr>
              <a:t>ConvertTo-SecureString</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appSecret</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r>
              <a:rPr lang="en-IE" sz="1500" dirty="0" err="1">
                <a:latin typeface="Consolas" panose="020B0609020204030204" pitchFamily="49" charset="0"/>
              </a:rPr>
              <a:t>AsPlainText</a:t>
            </a:r>
            <a:r>
              <a:rPr lang="en-IE" sz="1500" dirty="0">
                <a:latin typeface="Consolas" panose="020B0609020204030204" pitchFamily="49" charset="0"/>
              </a:rPr>
              <a:t> –Force</a:t>
            </a:r>
            <a:br>
              <a:rPr lang="en-IE" sz="1500" dirty="0">
                <a:latin typeface="Consolas" panose="020B0609020204030204" pitchFamily="49" charset="0"/>
              </a:rPr>
            </a:br>
            <a:r>
              <a:rPr lang="en-IE" sz="1500" dirty="0">
                <a:solidFill>
                  <a:schemeClr val="accent4"/>
                </a:solidFill>
                <a:latin typeface="Consolas" panose="020B0609020204030204" pitchFamily="49" charset="0"/>
              </a:rPr>
              <a:t>$cred </a:t>
            </a:r>
            <a:r>
              <a:rPr lang="en-IE" sz="1500" dirty="0">
                <a:latin typeface="Consolas" panose="020B0609020204030204" pitchFamily="49" charset="0"/>
              </a:rPr>
              <a:t>= New-Object </a:t>
            </a:r>
            <a:r>
              <a:rPr lang="en-IE" sz="1500" dirty="0" err="1">
                <a:latin typeface="Consolas" panose="020B0609020204030204" pitchFamily="49" charset="0"/>
              </a:rPr>
              <a:t>System.Management.Automation.PSCredential</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appId</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pwd</a:t>
            </a:r>
            <a:r>
              <a:rPr lang="en-IE" sz="1500" dirty="0">
                <a:latin typeface="Consolas" panose="020B0609020204030204" pitchFamily="49" charset="0"/>
              </a:rPr>
              <a:t>)</a:t>
            </a:r>
          </a:p>
          <a:p>
            <a:pPr>
              <a:spcBef>
                <a:spcPts val="900"/>
              </a:spcBef>
            </a:pPr>
            <a:r>
              <a:rPr lang="en-IE" sz="1500" b="1" dirty="0">
                <a:solidFill>
                  <a:srgbClr val="0E700E"/>
                </a:solidFill>
                <a:latin typeface="Consolas" panose="020B0609020204030204" pitchFamily="49" charset="0"/>
              </a:rPr>
              <a:t># Get tokens using $</a:t>
            </a:r>
            <a:r>
              <a:rPr lang="en-IE" sz="1500" b="1" dirty="0" err="1">
                <a:solidFill>
                  <a:srgbClr val="0E700E"/>
                </a:solidFill>
                <a:latin typeface="Consolas" panose="020B0609020204030204" pitchFamily="49" charset="0"/>
              </a:rPr>
              <a:t>refreshToken</a:t>
            </a:r>
            <a:br>
              <a:rPr lang="en-IE" sz="1500" dirty="0">
                <a:latin typeface="Consolas" panose="020B0609020204030204" pitchFamily="49" charset="0"/>
              </a:rPr>
            </a:b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azureToken</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 New-</a:t>
            </a:r>
            <a:r>
              <a:rPr lang="en-IE" sz="1500" dirty="0" err="1">
                <a:latin typeface="Consolas" panose="020B0609020204030204" pitchFamily="49" charset="0"/>
              </a:rPr>
              <a:t>PartnerAccessToken</a:t>
            </a:r>
            <a:r>
              <a:rPr lang="en-IE" sz="1500" dirty="0">
                <a:latin typeface="Consolas" panose="020B0609020204030204" pitchFamily="49" charset="0"/>
              </a:rPr>
              <a:t> -</a:t>
            </a:r>
            <a:r>
              <a:rPr lang="en-IE" sz="1500" dirty="0" err="1">
                <a:latin typeface="Consolas" panose="020B0609020204030204" pitchFamily="49" charset="0"/>
              </a:rPr>
              <a:t>RefreshToken</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refreshToken</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br>
              <a:rPr lang="en-IE" sz="1500" dirty="0">
                <a:latin typeface="Consolas" panose="020B0609020204030204" pitchFamily="49" charset="0"/>
              </a:rPr>
            </a:br>
            <a:r>
              <a:rPr lang="en-IE" sz="1500" dirty="0">
                <a:latin typeface="Consolas" panose="020B0609020204030204" pitchFamily="49" charset="0"/>
              </a:rPr>
              <a:t>   -Scopes </a:t>
            </a:r>
            <a:r>
              <a:rPr lang="en-IE" sz="1500" dirty="0">
                <a:solidFill>
                  <a:srgbClr val="C00000"/>
                </a:solidFill>
                <a:latin typeface="Consolas" panose="020B0609020204030204" pitchFamily="49" charset="0"/>
              </a:rPr>
              <a:t>'https://management.azure.com/.default' </a:t>
            </a:r>
            <a:r>
              <a:rPr lang="en-IE" sz="1500" dirty="0">
                <a:latin typeface="Consolas" panose="020B0609020204030204" pitchFamily="49" charset="0"/>
              </a:rPr>
              <a:t>`</a:t>
            </a:r>
            <a:br>
              <a:rPr lang="en-IE" sz="1500" dirty="0">
                <a:latin typeface="Consolas" panose="020B0609020204030204" pitchFamily="49" charset="0"/>
              </a:rPr>
            </a:br>
            <a:r>
              <a:rPr lang="en-IE" sz="1500" dirty="0">
                <a:latin typeface="Consolas" panose="020B0609020204030204" pitchFamily="49" charset="0"/>
              </a:rPr>
              <a:t>   -Credential </a:t>
            </a:r>
            <a:r>
              <a:rPr lang="en-IE" sz="1500" dirty="0">
                <a:solidFill>
                  <a:schemeClr val="accent4"/>
                </a:solidFill>
                <a:latin typeface="Consolas" panose="020B0609020204030204" pitchFamily="49" charset="0"/>
              </a:rPr>
              <a:t>$cred </a:t>
            </a:r>
            <a:r>
              <a:rPr lang="en-IE" sz="1500" dirty="0">
                <a:latin typeface="Consolas" panose="020B0609020204030204" pitchFamily="49" charset="0"/>
              </a:rPr>
              <a:t>-Tenant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tenantId</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r>
              <a:rPr lang="en-IE" sz="1500" dirty="0" err="1">
                <a:latin typeface="Consolas" panose="020B0609020204030204" pitchFamily="49" charset="0"/>
              </a:rPr>
              <a:t>ApplicationId</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appId</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r>
              <a:rPr lang="en-IE" sz="1500" dirty="0" err="1">
                <a:latin typeface="Consolas" panose="020B0609020204030204" pitchFamily="49" charset="0"/>
              </a:rPr>
              <a:t>ServicePrincipal</a:t>
            </a:r>
            <a:endParaRPr lang="en-IE" sz="1500" dirty="0">
              <a:latin typeface="Consolas" panose="020B0609020204030204" pitchFamily="49" charset="0"/>
            </a:endParaRPr>
          </a:p>
          <a:p>
            <a:pPr>
              <a:spcBef>
                <a:spcPts val="900"/>
              </a:spcBef>
            </a:pP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graphToken</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 New-</a:t>
            </a:r>
            <a:r>
              <a:rPr lang="en-IE" sz="1500" dirty="0" err="1">
                <a:latin typeface="Consolas" panose="020B0609020204030204" pitchFamily="49" charset="0"/>
              </a:rPr>
              <a:t>PartnerAccessToken</a:t>
            </a:r>
            <a:r>
              <a:rPr lang="en-IE" sz="1500" dirty="0">
                <a:latin typeface="Consolas" panose="020B0609020204030204" pitchFamily="49" charset="0"/>
              </a:rPr>
              <a:t> -</a:t>
            </a:r>
            <a:r>
              <a:rPr lang="en-IE" sz="1500" dirty="0" err="1">
                <a:latin typeface="Consolas" panose="020B0609020204030204" pitchFamily="49" charset="0"/>
              </a:rPr>
              <a:t>RefreshToken</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refreshToken</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br>
              <a:rPr lang="en-IE" sz="1500" dirty="0">
                <a:latin typeface="Consolas" panose="020B0609020204030204" pitchFamily="49" charset="0"/>
              </a:rPr>
            </a:br>
            <a:r>
              <a:rPr lang="en-IE" sz="1500" dirty="0">
                <a:latin typeface="Consolas" panose="020B0609020204030204" pitchFamily="49" charset="0"/>
              </a:rPr>
              <a:t>   -Scopes </a:t>
            </a:r>
            <a:r>
              <a:rPr lang="en-IE" sz="1500" dirty="0">
                <a:solidFill>
                  <a:srgbClr val="C00000"/>
                </a:solidFill>
                <a:latin typeface="Consolas" panose="020B0609020204030204" pitchFamily="49" charset="0"/>
              </a:rPr>
              <a:t>'https://graph.microsoft.com/.default' </a:t>
            </a:r>
            <a:r>
              <a:rPr lang="en-IE" sz="1500" dirty="0">
                <a:latin typeface="Consolas" panose="020B0609020204030204" pitchFamily="49" charset="0"/>
              </a:rPr>
              <a:t>`</a:t>
            </a:r>
            <a:br>
              <a:rPr lang="en-IE" sz="1500" dirty="0">
                <a:latin typeface="Consolas" panose="020B0609020204030204" pitchFamily="49" charset="0"/>
              </a:rPr>
            </a:br>
            <a:r>
              <a:rPr lang="en-IE" sz="1500" dirty="0">
                <a:latin typeface="Consolas" panose="020B0609020204030204" pitchFamily="49" charset="0"/>
              </a:rPr>
              <a:t>   -Credential </a:t>
            </a:r>
            <a:r>
              <a:rPr lang="en-IE" sz="1500" dirty="0">
                <a:solidFill>
                  <a:schemeClr val="accent4"/>
                </a:solidFill>
                <a:latin typeface="Consolas" panose="020B0609020204030204" pitchFamily="49" charset="0"/>
              </a:rPr>
              <a:t>$cred </a:t>
            </a:r>
            <a:r>
              <a:rPr lang="en-IE" sz="1500" dirty="0">
                <a:latin typeface="Consolas" panose="020B0609020204030204" pitchFamily="49" charset="0"/>
              </a:rPr>
              <a:t>-Tenant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tenantId</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r>
              <a:rPr lang="en-IE" sz="1500" dirty="0" err="1">
                <a:latin typeface="Consolas" panose="020B0609020204030204" pitchFamily="49" charset="0"/>
              </a:rPr>
              <a:t>ApplicationId</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appId</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r>
              <a:rPr lang="en-IE" sz="1500" dirty="0" err="1">
                <a:latin typeface="Consolas" panose="020B0609020204030204" pitchFamily="49" charset="0"/>
              </a:rPr>
              <a:t>ServicePrincipal</a:t>
            </a:r>
            <a:endParaRPr lang="en-IE" sz="1500" dirty="0">
              <a:latin typeface="Consolas" panose="020B0609020204030204" pitchFamily="49" charset="0"/>
            </a:endParaRPr>
          </a:p>
          <a:p>
            <a:pPr>
              <a:spcBef>
                <a:spcPts val="900"/>
              </a:spcBef>
            </a:pP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azureAdToken</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 New-</a:t>
            </a:r>
            <a:r>
              <a:rPr lang="en-IE" sz="1500" dirty="0" err="1">
                <a:latin typeface="Consolas" panose="020B0609020204030204" pitchFamily="49" charset="0"/>
              </a:rPr>
              <a:t>PartnerAccessToken</a:t>
            </a:r>
            <a:r>
              <a:rPr lang="en-IE" sz="1500" dirty="0">
                <a:latin typeface="Consolas" panose="020B0609020204030204" pitchFamily="49" charset="0"/>
              </a:rPr>
              <a:t> -</a:t>
            </a:r>
            <a:r>
              <a:rPr lang="en-IE" sz="1500" dirty="0" err="1">
                <a:latin typeface="Consolas" panose="020B0609020204030204" pitchFamily="49" charset="0"/>
              </a:rPr>
              <a:t>RefreshToken</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refreshToken</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br>
              <a:rPr lang="en-IE" sz="1500" dirty="0">
                <a:latin typeface="Consolas" panose="020B0609020204030204" pitchFamily="49" charset="0"/>
              </a:rPr>
            </a:br>
            <a:r>
              <a:rPr lang="en-IE" sz="1500" dirty="0">
                <a:latin typeface="Consolas" panose="020B0609020204030204" pitchFamily="49" charset="0"/>
              </a:rPr>
              <a:t>   -Scopes </a:t>
            </a:r>
            <a:r>
              <a:rPr lang="en-IE" sz="1500" dirty="0">
                <a:solidFill>
                  <a:srgbClr val="C00000"/>
                </a:solidFill>
                <a:latin typeface="Consolas" panose="020B0609020204030204" pitchFamily="49" charset="0"/>
              </a:rPr>
              <a:t>'https://graph.windows.net/.default' </a:t>
            </a:r>
            <a:r>
              <a:rPr lang="en-IE" sz="1500" dirty="0">
                <a:latin typeface="Consolas" panose="020B0609020204030204" pitchFamily="49" charset="0"/>
              </a:rPr>
              <a:t>`</a:t>
            </a:r>
            <a:br>
              <a:rPr lang="en-IE" sz="1500" dirty="0">
                <a:latin typeface="Consolas" panose="020B0609020204030204" pitchFamily="49" charset="0"/>
              </a:rPr>
            </a:br>
            <a:r>
              <a:rPr lang="en-IE" sz="1500" dirty="0">
                <a:latin typeface="Consolas" panose="020B0609020204030204" pitchFamily="49" charset="0"/>
              </a:rPr>
              <a:t>   -Credential </a:t>
            </a:r>
            <a:r>
              <a:rPr lang="en-IE" sz="1500" dirty="0">
                <a:solidFill>
                  <a:schemeClr val="accent4"/>
                </a:solidFill>
                <a:latin typeface="Consolas" panose="020B0609020204030204" pitchFamily="49" charset="0"/>
              </a:rPr>
              <a:t>$cred </a:t>
            </a:r>
            <a:r>
              <a:rPr lang="en-IE" sz="1500" dirty="0">
                <a:latin typeface="Consolas" panose="020B0609020204030204" pitchFamily="49" charset="0"/>
              </a:rPr>
              <a:t>-Tenant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tenantId</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r>
              <a:rPr lang="en-IE" sz="1500" dirty="0" err="1">
                <a:latin typeface="Consolas" panose="020B0609020204030204" pitchFamily="49" charset="0"/>
              </a:rPr>
              <a:t>ApplicationId</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appId</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r>
              <a:rPr lang="en-IE" sz="1500" dirty="0" err="1">
                <a:latin typeface="Consolas" panose="020B0609020204030204" pitchFamily="49" charset="0"/>
              </a:rPr>
              <a:t>ServicePrincipal</a:t>
            </a:r>
            <a:endParaRPr lang="en-IE" sz="1500" dirty="0">
              <a:latin typeface="Consolas" panose="020B0609020204030204" pitchFamily="49" charset="0"/>
            </a:endParaRPr>
          </a:p>
          <a:p>
            <a:pPr>
              <a:spcBef>
                <a:spcPts val="900"/>
              </a:spcBef>
            </a:pPr>
            <a:r>
              <a:rPr lang="en-IE" sz="1500" b="1" dirty="0">
                <a:solidFill>
                  <a:srgbClr val="0E700E"/>
                </a:solidFill>
                <a:latin typeface="Consolas" panose="020B0609020204030204" pitchFamily="49" charset="0"/>
              </a:rPr>
              <a:t># Connect to Azure and Azure AD</a:t>
            </a:r>
            <a:br>
              <a:rPr lang="en-IE" sz="1500" dirty="0">
                <a:latin typeface="Consolas" panose="020B0609020204030204" pitchFamily="49" charset="0"/>
              </a:rPr>
            </a:br>
            <a:r>
              <a:rPr lang="en-IE" sz="1500" dirty="0">
                <a:latin typeface="Consolas" panose="020B0609020204030204" pitchFamily="49" charset="0"/>
              </a:rPr>
              <a:t>Disable-</a:t>
            </a:r>
            <a:r>
              <a:rPr lang="en-IE" sz="1500" dirty="0" err="1">
                <a:latin typeface="Consolas" panose="020B0609020204030204" pitchFamily="49" charset="0"/>
              </a:rPr>
              <a:t>AzContextAutosave</a:t>
            </a:r>
            <a:r>
              <a:rPr lang="en-IE" sz="1500" dirty="0">
                <a:latin typeface="Consolas" panose="020B0609020204030204" pitchFamily="49" charset="0"/>
              </a:rPr>
              <a:t> –Scope Process</a:t>
            </a:r>
          </a:p>
          <a:p>
            <a:pPr>
              <a:spcBef>
                <a:spcPts val="900"/>
              </a:spcBef>
            </a:pPr>
            <a:r>
              <a:rPr lang="en-IE" sz="1500" dirty="0">
                <a:latin typeface="Consolas" panose="020B0609020204030204" pitchFamily="49" charset="0"/>
              </a:rPr>
              <a:t>Connect-</a:t>
            </a:r>
            <a:r>
              <a:rPr lang="en-IE" sz="1500" dirty="0" err="1">
                <a:latin typeface="Consolas" panose="020B0609020204030204" pitchFamily="49" charset="0"/>
              </a:rPr>
              <a:t>AzAccount</a:t>
            </a:r>
            <a:r>
              <a:rPr lang="en-IE" sz="1500" dirty="0">
                <a:latin typeface="Consolas" panose="020B0609020204030204" pitchFamily="49" charset="0"/>
              </a:rPr>
              <a:t> -</a:t>
            </a:r>
            <a:r>
              <a:rPr lang="en-IE" sz="1500" dirty="0" err="1">
                <a:latin typeface="Consolas" panose="020B0609020204030204" pitchFamily="49" charset="0"/>
              </a:rPr>
              <a:t>AccessToken</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azureToken.AccessToken</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br>
              <a:rPr lang="en-IE" sz="1500" dirty="0">
                <a:latin typeface="Consolas" panose="020B0609020204030204" pitchFamily="49" charset="0"/>
              </a:rPr>
            </a:br>
            <a:r>
              <a:rPr lang="en-IE" sz="1500" dirty="0">
                <a:latin typeface="Consolas" panose="020B0609020204030204" pitchFamily="49" charset="0"/>
              </a:rPr>
              <a:t>	-</a:t>
            </a:r>
            <a:r>
              <a:rPr lang="en-IE" sz="1500" dirty="0" err="1">
                <a:latin typeface="Consolas" panose="020B0609020204030204" pitchFamily="49" charset="0"/>
              </a:rPr>
              <a:t>GraphAccessToken</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graphToken.AccessToken</a:t>
            </a:r>
            <a:r>
              <a:rPr lang="en-IE" sz="1500" dirty="0">
                <a:solidFill>
                  <a:schemeClr val="accent4"/>
                </a:solidFill>
                <a:latin typeface="Consolas" panose="020B0609020204030204" pitchFamily="49" charset="0"/>
              </a:rPr>
              <a:t> </a:t>
            </a:r>
            <a:r>
              <a:rPr lang="en-IE" sz="1500" dirty="0">
                <a:solidFill>
                  <a:schemeClr val="tx1">
                    <a:lumMod val="95000"/>
                    <a:lumOff val="5000"/>
                  </a:schemeClr>
                </a:solidFill>
                <a:latin typeface="Consolas" panose="020B0609020204030204" pitchFamily="49" charset="0"/>
              </a:rPr>
              <a:t>`</a:t>
            </a:r>
            <a:br>
              <a:rPr lang="en-IE" sz="1500" dirty="0">
                <a:latin typeface="Consolas" panose="020B0609020204030204" pitchFamily="49" charset="0"/>
              </a:rPr>
            </a:br>
            <a:r>
              <a:rPr lang="en-IE" sz="1500" dirty="0">
                <a:latin typeface="Consolas" panose="020B0609020204030204" pitchFamily="49" charset="0"/>
              </a:rPr>
              <a:t>	-</a:t>
            </a:r>
            <a:r>
              <a:rPr lang="en-IE" sz="1500" dirty="0" err="1">
                <a:latin typeface="Consolas" panose="020B0609020204030204" pitchFamily="49" charset="0"/>
              </a:rPr>
              <a:t>TenantId</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tenantId</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r>
              <a:rPr lang="en-IE" sz="1500" dirty="0" err="1">
                <a:latin typeface="Consolas" panose="020B0609020204030204" pitchFamily="49" charset="0"/>
              </a:rPr>
              <a:t>AccountId</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appId</a:t>
            </a:r>
            <a:endParaRPr lang="en-IE" sz="1500" dirty="0">
              <a:solidFill>
                <a:schemeClr val="accent4"/>
              </a:solidFill>
              <a:latin typeface="Consolas" panose="020B0609020204030204" pitchFamily="49" charset="0"/>
            </a:endParaRPr>
          </a:p>
          <a:p>
            <a:pPr>
              <a:spcBef>
                <a:spcPts val="900"/>
              </a:spcBef>
            </a:pPr>
            <a:r>
              <a:rPr lang="en-IE" sz="1500" dirty="0">
                <a:latin typeface="Consolas" panose="020B0609020204030204" pitchFamily="49" charset="0"/>
              </a:rPr>
              <a:t>Connect-</a:t>
            </a:r>
            <a:r>
              <a:rPr lang="en-IE" sz="1500" dirty="0" err="1">
                <a:latin typeface="Consolas" panose="020B0609020204030204" pitchFamily="49" charset="0"/>
              </a:rPr>
              <a:t>AzureAD</a:t>
            </a:r>
            <a:r>
              <a:rPr lang="en-IE" sz="1500" dirty="0">
                <a:latin typeface="Consolas" panose="020B0609020204030204" pitchFamily="49" charset="0"/>
              </a:rPr>
              <a:t> -</a:t>
            </a:r>
            <a:r>
              <a:rPr lang="en-IE" sz="1500" dirty="0" err="1">
                <a:latin typeface="Consolas" panose="020B0609020204030204" pitchFamily="49" charset="0"/>
              </a:rPr>
              <a:t>AadAccessToken</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azureAdToken.AccessToken</a:t>
            </a:r>
            <a:r>
              <a:rPr lang="en-IE" sz="1500" dirty="0">
                <a:latin typeface="Consolas" panose="020B0609020204030204" pitchFamily="49" charset="0"/>
              </a:rPr>
              <a:t> `</a:t>
            </a:r>
            <a:br>
              <a:rPr lang="en-IE" sz="1500" dirty="0">
                <a:latin typeface="Consolas" panose="020B0609020204030204" pitchFamily="49" charset="0"/>
              </a:rPr>
            </a:br>
            <a:r>
              <a:rPr lang="en-IE" sz="1500" dirty="0">
                <a:latin typeface="Consolas" panose="020B0609020204030204" pitchFamily="49" charset="0"/>
              </a:rPr>
              <a:t>	-</a:t>
            </a:r>
            <a:r>
              <a:rPr lang="en-IE" sz="1500" dirty="0" err="1">
                <a:latin typeface="Consolas" panose="020B0609020204030204" pitchFamily="49" charset="0"/>
              </a:rPr>
              <a:t>MsAccessToken</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graphToken.AccessToken</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br>
              <a:rPr lang="en-IE" sz="1500" dirty="0">
                <a:latin typeface="Consolas" panose="020B0609020204030204" pitchFamily="49" charset="0"/>
              </a:rPr>
            </a:br>
            <a:r>
              <a:rPr lang="en-IE" sz="1500" dirty="0">
                <a:latin typeface="Consolas" panose="020B0609020204030204" pitchFamily="49" charset="0"/>
              </a:rPr>
              <a:t>	-</a:t>
            </a:r>
            <a:r>
              <a:rPr lang="en-IE" sz="1500" dirty="0" err="1">
                <a:latin typeface="Consolas" panose="020B0609020204030204" pitchFamily="49" charset="0"/>
              </a:rPr>
              <a:t>TenantId</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tenantId</a:t>
            </a:r>
            <a:r>
              <a:rPr lang="en-IE" sz="1500" dirty="0">
                <a:solidFill>
                  <a:schemeClr val="accent4"/>
                </a:solidFill>
                <a:latin typeface="Consolas" panose="020B0609020204030204" pitchFamily="49" charset="0"/>
              </a:rPr>
              <a:t> </a:t>
            </a:r>
            <a:r>
              <a:rPr lang="en-IE" sz="1500" dirty="0">
                <a:latin typeface="Consolas" panose="020B0609020204030204" pitchFamily="49" charset="0"/>
              </a:rPr>
              <a:t>-</a:t>
            </a:r>
            <a:r>
              <a:rPr lang="en-IE" sz="1500" dirty="0" err="1">
                <a:latin typeface="Consolas" panose="020B0609020204030204" pitchFamily="49" charset="0"/>
              </a:rPr>
              <a:t>AccountId</a:t>
            </a:r>
            <a:r>
              <a:rPr lang="en-IE" sz="1500" dirty="0">
                <a:latin typeface="Consolas" panose="020B0609020204030204" pitchFamily="49" charset="0"/>
              </a:rPr>
              <a:t> </a:t>
            </a:r>
            <a:r>
              <a:rPr lang="en-IE" sz="1500" dirty="0">
                <a:solidFill>
                  <a:schemeClr val="accent4"/>
                </a:solidFill>
                <a:latin typeface="Consolas" panose="020B0609020204030204" pitchFamily="49" charset="0"/>
              </a:rPr>
              <a:t>$</a:t>
            </a:r>
            <a:r>
              <a:rPr lang="en-IE" sz="1500" dirty="0" err="1">
                <a:solidFill>
                  <a:schemeClr val="accent4"/>
                </a:solidFill>
                <a:latin typeface="Consolas" panose="020B0609020204030204" pitchFamily="49" charset="0"/>
              </a:rPr>
              <a:t>appId</a:t>
            </a:r>
            <a:endParaRPr lang="en-IE" sz="1500" dirty="0">
              <a:solidFill>
                <a:schemeClr val="accent4"/>
              </a:solidFill>
              <a:latin typeface="Consolas" panose="020B0609020204030204" pitchFamily="49" charset="0"/>
            </a:endParaRPr>
          </a:p>
        </p:txBody>
      </p:sp>
      <p:cxnSp>
        <p:nvCxnSpPr>
          <p:cNvPr id="5" name="Straight Connector 4">
            <a:extLst>
              <a:ext uri="{FF2B5EF4-FFF2-40B4-BE49-F238E27FC236}">
                <a16:creationId xmlns:a16="http://schemas.microsoft.com/office/drawing/2014/main" id="{4AD8D0A6-6555-40A5-B63A-62863EE0669F}"/>
              </a:ext>
            </a:extLst>
          </p:cNvPr>
          <p:cNvCxnSpPr/>
          <p:nvPr/>
        </p:nvCxnSpPr>
        <p:spPr>
          <a:xfrm>
            <a:off x="3264060" y="2433577"/>
            <a:ext cx="0" cy="1990845"/>
          </a:xfrm>
          <a:prstGeom prst="line">
            <a:avLst/>
          </a:prstGeom>
          <a:ln w="28575">
            <a:solidFill>
              <a:srgbClr val="0E700E"/>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3821180"/>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7C64A-870B-441F-8AC6-7DC9639ACAE1}"/>
              </a:ext>
            </a:extLst>
          </p:cNvPr>
          <p:cNvSpPr>
            <a:spLocks noGrp="1"/>
          </p:cNvSpPr>
          <p:nvPr>
            <p:ph type="title"/>
          </p:nvPr>
        </p:nvSpPr>
        <p:spPr/>
        <p:txBody>
          <a:bodyPr/>
          <a:lstStyle/>
          <a:p>
            <a:r>
              <a:rPr lang="en-IE" dirty="0"/>
              <a:t>Multi-Tenant Runbooks</a:t>
            </a:r>
          </a:p>
        </p:txBody>
      </p:sp>
      <p:sp>
        <p:nvSpPr>
          <p:cNvPr id="3" name="Text Placeholder 2">
            <a:extLst>
              <a:ext uri="{FF2B5EF4-FFF2-40B4-BE49-F238E27FC236}">
                <a16:creationId xmlns:a16="http://schemas.microsoft.com/office/drawing/2014/main" id="{207D25DA-A0BF-489F-9327-9C137BDB189C}"/>
              </a:ext>
            </a:extLst>
          </p:cNvPr>
          <p:cNvSpPr>
            <a:spLocks noGrp="1"/>
          </p:cNvSpPr>
          <p:nvPr>
            <p:ph type="body" sz="quarter" idx="10"/>
          </p:nvPr>
        </p:nvSpPr>
        <p:spPr/>
        <p:txBody>
          <a:bodyPr/>
          <a:lstStyle/>
          <a:p>
            <a:r>
              <a:rPr lang="en-IE" dirty="0"/>
              <a:t>Demo</a:t>
            </a:r>
          </a:p>
        </p:txBody>
      </p:sp>
    </p:spTree>
    <p:extLst>
      <p:ext uri="{BB962C8B-B14F-4D97-AF65-F5344CB8AC3E}">
        <p14:creationId xmlns:p14="http://schemas.microsoft.com/office/powerpoint/2010/main" val="591584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customXml/itemProps2.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5490</TotalTime>
  <Words>1329</Words>
  <Application>Microsoft Office PowerPoint</Application>
  <PresentationFormat>Widescreen</PresentationFormat>
  <Paragraphs>136</Paragraphs>
  <Slides>16</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Consolas</vt:lpstr>
      <vt:lpstr>Lucida Console</vt:lpstr>
      <vt:lpstr>Segoe Pro</vt:lpstr>
      <vt:lpstr>Segoe UI</vt:lpstr>
      <vt:lpstr>Segoe UI Semibold</vt:lpstr>
      <vt:lpstr>Wingdings</vt:lpstr>
      <vt:lpstr>White Template</vt:lpstr>
      <vt:lpstr>Partner Technical Boot Camp</vt:lpstr>
      <vt:lpstr>Agenda</vt:lpstr>
      <vt:lpstr>Multi-Tenant Runbooks</vt:lpstr>
      <vt:lpstr>Two Approaches</vt:lpstr>
      <vt:lpstr>Azure Automation with Lighthouse – Set Up</vt:lpstr>
      <vt:lpstr>Lighthouse Runbook</vt:lpstr>
      <vt:lpstr>Azure Automation with AOBO</vt:lpstr>
      <vt:lpstr>AOBO Runbook</vt:lpstr>
      <vt:lpstr>Multi-Tenant Runbooks</vt:lpstr>
      <vt:lpstr>Child Runbooks</vt:lpstr>
      <vt:lpstr>Child Runbooks</vt:lpstr>
      <vt:lpstr>Two Approaches</vt:lpstr>
      <vt:lpstr>Inline Examples</vt:lpstr>
      <vt:lpstr>Cmdlet Examples</vt:lpstr>
      <vt:lpstr>Child Runbooks</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Jonathan Tuliani</cp:lastModifiedBy>
  <cp:revision>51</cp:revision>
  <dcterms:created xsi:type="dcterms:W3CDTF">2020-04-20T15:28:36Z</dcterms:created>
  <dcterms:modified xsi:type="dcterms:W3CDTF">2020-06-01T10:38:34Z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